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8" r:id="rId3"/>
    <p:sldId id="259" r:id="rId4"/>
    <p:sldId id="261" r:id="rId5"/>
    <p:sldId id="262" r:id="rId6"/>
    <p:sldId id="263" r:id="rId7"/>
    <p:sldId id="265" r:id="rId8"/>
    <p:sldId id="264" r:id="rId9"/>
    <p:sldId id="266" r:id="rId10"/>
    <p:sldId id="267" r:id="rId11"/>
    <p:sldId id="268" r:id="rId12"/>
    <p:sldId id="269" r:id="rId13"/>
    <p:sldId id="270" r:id="rId14"/>
    <p:sldId id="272" r:id="rId15"/>
    <p:sldId id="273" r:id="rId16"/>
    <p:sldId id="274" r:id="rId17"/>
    <p:sldId id="271" r:id="rId18"/>
    <p:sldId id="276" r:id="rId19"/>
    <p:sldId id="298" r:id="rId20"/>
    <p:sldId id="330" r:id="rId21"/>
    <p:sldId id="331" r:id="rId22"/>
    <p:sldId id="299" r:id="rId23"/>
    <p:sldId id="303" r:id="rId24"/>
    <p:sldId id="304" r:id="rId25"/>
    <p:sldId id="305" r:id="rId26"/>
    <p:sldId id="306" r:id="rId27"/>
    <p:sldId id="307" r:id="rId28"/>
    <p:sldId id="308" r:id="rId29"/>
    <p:sldId id="309" r:id="rId30"/>
    <p:sldId id="310" r:id="rId31"/>
    <p:sldId id="311" r:id="rId32"/>
    <p:sldId id="312" r:id="rId33"/>
    <p:sldId id="314" r:id="rId34"/>
    <p:sldId id="315" r:id="rId35"/>
    <p:sldId id="316" r:id="rId36"/>
    <p:sldId id="318" r:id="rId37"/>
    <p:sldId id="319" r:id="rId38"/>
    <p:sldId id="320" r:id="rId39"/>
    <p:sldId id="321" r:id="rId40"/>
    <p:sldId id="322" r:id="rId41"/>
    <p:sldId id="260" r:id="rId42"/>
    <p:sldId id="300" r:id="rId43"/>
    <p:sldId id="328" r:id="rId44"/>
    <p:sldId id="332" r:id="rId45"/>
    <p:sldId id="275" r:id="rId46"/>
    <p:sldId id="294" r:id="rId47"/>
    <p:sldId id="297" r:id="rId48"/>
    <p:sldId id="295" r:id="rId49"/>
    <p:sldId id="302" r:id="rId50"/>
    <p:sldId id="301" r:id="rId51"/>
    <p:sldId id="326" r:id="rId52"/>
    <p:sldId id="323" r:id="rId53"/>
    <p:sldId id="327" r:id="rId54"/>
    <p:sldId id="324" r:id="rId55"/>
    <p:sldId id="317" r:id="rId56"/>
    <p:sldId id="329" r:id="rId57"/>
    <p:sldId id="32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6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9BEF5-9E50-4EB2-B30B-D3C2EFECB560}" type="datetimeFigureOut">
              <a:rPr lang="en-IN" smtClean="0"/>
              <a:t>03-05-2022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16B08D-3085-446D-AB2D-278D239D71C1}" type="slidenum">
              <a:rPr lang="en-IN" smtClean="0"/>
              <a:t>‹#›</a:t>
            </a:fld>
            <a:endParaRPr lang="en-IN"/>
          </a:p>
        </p:txBody>
      </p:sp>
    </p:spTree>
    <p:extLst>
      <p:ext uri="{BB962C8B-B14F-4D97-AF65-F5344CB8AC3E}">
        <p14:creationId xmlns:p14="http://schemas.microsoft.com/office/powerpoint/2010/main" val="976159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C4DD-D5F9-414A-8079-419F1556DF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9F1B99-5EA9-4D27-8970-702966FBA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9EADB92-89F8-45DB-A9F8-ABA533E4C83D}"/>
              </a:ext>
            </a:extLst>
          </p:cNvPr>
          <p:cNvSpPr>
            <a:spLocks noGrp="1"/>
          </p:cNvSpPr>
          <p:nvPr>
            <p:ph type="dt" sz="half" idx="10"/>
          </p:nvPr>
        </p:nvSpPr>
        <p:spPr/>
        <p:txBody>
          <a:bodyPr/>
          <a:lstStyle/>
          <a:p>
            <a:fld id="{A05F4794-1164-4897-9DED-9E76DEEB1070}" type="datetime1">
              <a:rPr lang="en-IN" smtClean="0"/>
              <a:t>03-05-2022</a:t>
            </a:fld>
            <a:endParaRPr lang="en-IN"/>
          </a:p>
        </p:txBody>
      </p:sp>
      <p:sp>
        <p:nvSpPr>
          <p:cNvPr id="5" name="Footer Placeholder 4">
            <a:extLst>
              <a:ext uri="{FF2B5EF4-FFF2-40B4-BE49-F238E27FC236}">
                <a16:creationId xmlns:a16="http://schemas.microsoft.com/office/drawing/2014/main" id="{9421675C-1BF0-4B44-AFCE-4133B0FA97D9}"/>
              </a:ext>
            </a:extLst>
          </p:cNvPr>
          <p:cNvSpPr>
            <a:spLocks noGrp="1"/>
          </p:cNvSpPr>
          <p:nvPr>
            <p:ph type="ftr" sz="quarter" idx="11"/>
          </p:nvPr>
        </p:nvSpPr>
        <p:spPr/>
        <p:txBody>
          <a:bodyPr/>
          <a:lstStyle/>
          <a:p>
            <a:r>
              <a:rPr lang="en-IN"/>
              <a:t>Viswambhar Yasa | CMS | 65074 | LaDECO | Student Work</a:t>
            </a:r>
          </a:p>
        </p:txBody>
      </p:sp>
      <p:sp>
        <p:nvSpPr>
          <p:cNvPr id="6" name="Slide Number Placeholder 5">
            <a:extLst>
              <a:ext uri="{FF2B5EF4-FFF2-40B4-BE49-F238E27FC236}">
                <a16:creationId xmlns:a16="http://schemas.microsoft.com/office/drawing/2014/main" id="{C24BECB0-24B0-4230-A235-FDE075393831}"/>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1450940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AA76-F87D-465B-A6D3-C85E114DA3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D94B38-FF67-4D91-975F-DC12F429D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152835-1B2A-4276-8EB9-2966A92FB6A7}"/>
              </a:ext>
            </a:extLst>
          </p:cNvPr>
          <p:cNvSpPr>
            <a:spLocks noGrp="1"/>
          </p:cNvSpPr>
          <p:nvPr>
            <p:ph type="dt" sz="half" idx="10"/>
          </p:nvPr>
        </p:nvSpPr>
        <p:spPr/>
        <p:txBody>
          <a:bodyPr/>
          <a:lstStyle/>
          <a:p>
            <a:fld id="{6612DE25-1E9B-494B-BEDC-75A582C56600}" type="datetime1">
              <a:rPr lang="en-IN" smtClean="0"/>
              <a:t>03-05-2022</a:t>
            </a:fld>
            <a:endParaRPr lang="en-IN"/>
          </a:p>
        </p:txBody>
      </p:sp>
      <p:sp>
        <p:nvSpPr>
          <p:cNvPr id="5" name="Footer Placeholder 4">
            <a:extLst>
              <a:ext uri="{FF2B5EF4-FFF2-40B4-BE49-F238E27FC236}">
                <a16:creationId xmlns:a16="http://schemas.microsoft.com/office/drawing/2014/main" id="{4893E4C5-CE1F-4193-A464-490D2EED4319}"/>
              </a:ext>
            </a:extLst>
          </p:cNvPr>
          <p:cNvSpPr>
            <a:spLocks noGrp="1"/>
          </p:cNvSpPr>
          <p:nvPr>
            <p:ph type="ftr" sz="quarter" idx="11"/>
          </p:nvPr>
        </p:nvSpPr>
        <p:spPr/>
        <p:txBody>
          <a:bodyPr/>
          <a:lstStyle/>
          <a:p>
            <a:r>
              <a:rPr lang="en-IN"/>
              <a:t>Viswambhar Yasa | CMS | 65074 | LaDECO | Student Work</a:t>
            </a:r>
          </a:p>
        </p:txBody>
      </p:sp>
      <p:sp>
        <p:nvSpPr>
          <p:cNvPr id="6" name="Slide Number Placeholder 5">
            <a:extLst>
              <a:ext uri="{FF2B5EF4-FFF2-40B4-BE49-F238E27FC236}">
                <a16:creationId xmlns:a16="http://schemas.microsoft.com/office/drawing/2014/main" id="{2842EC01-E22E-49D3-88DA-D21A86407BB4}"/>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133096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EC08BB-0E7E-440F-AAA8-4E2334C362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5B9E8D-7191-4F53-988C-8487592B91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22CA1A-4EE4-4E07-83EE-E720CE782A46}"/>
              </a:ext>
            </a:extLst>
          </p:cNvPr>
          <p:cNvSpPr>
            <a:spLocks noGrp="1"/>
          </p:cNvSpPr>
          <p:nvPr>
            <p:ph type="dt" sz="half" idx="10"/>
          </p:nvPr>
        </p:nvSpPr>
        <p:spPr/>
        <p:txBody>
          <a:bodyPr/>
          <a:lstStyle/>
          <a:p>
            <a:fld id="{24A48872-6D01-4643-B66D-77AC3EC3E49A}" type="datetime1">
              <a:rPr lang="en-IN" smtClean="0"/>
              <a:t>03-05-2022</a:t>
            </a:fld>
            <a:endParaRPr lang="en-IN"/>
          </a:p>
        </p:txBody>
      </p:sp>
      <p:sp>
        <p:nvSpPr>
          <p:cNvPr id="5" name="Footer Placeholder 4">
            <a:extLst>
              <a:ext uri="{FF2B5EF4-FFF2-40B4-BE49-F238E27FC236}">
                <a16:creationId xmlns:a16="http://schemas.microsoft.com/office/drawing/2014/main" id="{DE3357E4-2424-416D-9C3B-F59ACA060FEF}"/>
              </a:ext>
            </a:extLst>
          </p:cNvPr>
          <p:cNvSpPr>
            <a:spLocks noGrp="1"/>
          </p:cNvSpPr>
          <p:nvPr>
            <p:ph type="ftr" sz="quarter" idx="11"/>
          </p:nvPr>
        </p:nvSpPr>
        <p:spPr/>
        <p:txBody>
          <a:bodyPr/>
          <a:lstStyle/>
          <a:p>
            <a:r>
              <a:rPr lang="en-IN"/>
              <a:t>Viswambhar Yasa | CMS | 65074 | LaDECO | Student Work</a:t>
            </a:r>
          </a:p>
        </p:txBody>
      </p:sp>
      <p:sp>
        <p:nvSpPr>
          <p:cNvPr id="6" name="Slide Number Placeholder 5">
            <a:extLst>
              <a:ext uri="{FF2B5EF4-FFF2-40B4-BE49-F238E27FC236}">
                <a16:creationId xmlns:a16="http://schemas.microsoft.com/office/drawing/2014/main" id="{9D2EC680-9055-4B20-9AFD-F5214D6B5C2E}"/>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99454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2F4B-D260-4CF2-8F2F-CE42CED2D0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9ABE0D-DC5B-4F66-B9BA-BE793404AD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C88C44-A5FC-4D3C-AC69-9AD48CE24EEE}"/>
              </a:ext>
            </a:extLst>
          </p:cNvPr>
          <p:cNvSpPr>
            <a:spLocks noGrp="1"/>
          </p:cNvSpPr>
          <p:nvPr>
            <p:ph type="dt" sz="half" idx="10"/>
          </p:nvPr>
        </p:nvSpPr>
        <p:spPr/>
        <p:txBody>
          <a:bodyPr/>
          <a:lstStyle/>
          <a:p>
            <a:fld id="{857759F0-3D80-4CF9-9BDA-C2E102A40F60}" type="datetime1">
              <a:rPr lang="en-IN" smtClean="0"/>
              <a:t>03-05-2022</a:t>
            </a:fld>
            <a:endParaRPr lang="en-IN"/>
          </a:p>
        </p:txBody>
      </p:sp>
      <p:sp>
        <p:nvSpPr>
          <p:cNvPr id="5" name="Footer Placeholder 4">
            <a:extLst>
              <a:ext uri="{FF2B5EF4-FFF2-40B4-BE49-F238E27FC236}">
                <a16:creationId xmlns:a16="http://schemas.microsoft.com/office/drawing/2014/main" id="{0FC25306-9DD9-4845-8280-2EEB36855081}"/>
              </a:ext>
            </a:extLst>
          </p:cNvPr>
          <p:cNvSpPr>
            <a:spLocks noGrp="1"/>
          </p:cNvSpPr>
          <p:nvPr>
            <p:ph type="ftr" sz="quarter" idx="11"/>
          </p:nvPr>
        </p:nvSpPr>
        <p:spPr/>
        <p:txBody>
          <a:bodyPr/>
          <a:lstStyle/>
          <a:p>
            <a:r>
              <a:rPr lang="en-IN"/>
              <a:t>Viswambhar Yasa | CMS | 65074 | LaDECO | Student Work</a:t>
            </a:r>
          </a:p>
        </p:txBody>
      </p:sp>
      <p:sp>
        <p:nvSpPr>
          <p:cNvPr id="6" name="Slide Number Placeholder 5">
            <a:extLst>
              <a:ext uri="{FF2B5EF4-FFF2-40B4-BE49-F238E27FC236}">
                <a16:creationId xmlns:a16="http://schemas.microsoft.com/office/drawing/2014/main" id="{D4F153FE-C263-40BC-82B1-54140D007505}"/>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3190675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BEB4-E274-41F2-9365-2AA25241F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C31A40-565B-468B-9271-B6A85E41A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E0BB8D-0094-40D1-8B9F-DC0B88655661}"/>
              </a:ext>
            </a:extLst>
          </p:cNvPr>
          <p:cNvSpPr>
            <a:spLocks noGrp="1"/>
          </p:cNvSpPr>
          <p:nvPr>
            <p:ph type="dt" sz="half" idx="10"/>
          </p:nvPr>
        </p:nvSpPr>
        <p:spPr/>
        <p:txBody>
          <a:bodyPr/>
          <a:lstStyle/>
          <a:p>
            <a:fld id="{286FEA70-F34E-408B-A73B-53BD8447FE54}" type="datetime1">
              <a:rPr lang="en-IN" smtClean="0"/>
              <a:t>03-05-2022</a:t>
            </a:fld>
            <a:endParaRPr lang="en-IN"/>
          </a:p>
        </p:txBody>
      </p:sp>
      <p:sp>
        <p:nvSpPr>
          <p:cNvPr id="5" name="Footer Placeholder 4">
            <a:extLst>
              <a:ext uri="{FF2B5EF4-FFF2-40B4-BE49-F238E27FC236}">
                <a16:creationId xmlns:a16="http://schemas.microsoft.com/office/drawing/2014/main" id="{825F03D8-1A9D-4D7E-A8DA-3920F522E5BA}"/>
              </a:ext>
            </a:extLst>
          </p:cNvPr>
          <p:cNvSpPr>
            <a:spLocks noGrp="1"/>
          </p:cNvSpPr>
          <p:nvPr>
            <p:ph type="ftr" sz="quarter" idx="11"/>
          </p:nvPr>
        </p:nvSpPr>
        <p:spPr/>
        <p:txBody>
          <a:bodyPr/>
          <a:lstStyle/>
          <a:p>
            <a:r>
              <a:rPr lang="en-IN"/>
              <a:t>Viswambhar Yasa | CMS | 65074 | LaDECO | Student Work</a:t>
            </a:r>
          </a:p>
        </p:txBody>
      </p:sp>
      <p:sp>
        <p:nvSpPr>
          <p:cNvPr id="6" name="Slide Number Placeholder 5">
            <a:extLst>
              <a:ext uri="{FF2B5EF4-FFF2-40B4-BE49-F238E27FC236}">
                <a16:creationId xmlns:a16="http://schemas.microsoft.com/office/drawing/2014/main" id="{BABC9A89-573E-4065-BF46-0C300EB799D4}"/>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904222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B186-D59F-4C39-BEE3-8866C352BE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AAF6FD-12A8-4D51-92A4-6C1F456957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8BE4E0-993C-4734-B1E6-FBE1A2DC05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396F7C-1AAF-4570-8BAE-8009FF4C94B3}"/>
              </a:ext>
            </a:extLst>
          </p:cNvPr>
          <p:cNvSpPr>
            <a:spLocks noGrp="1"/>
          </p:cNvSpPr>
          <p:nvPr>
            <p:ph type="dt" sz="half" idx="10"/>
          </p:nvPr>
        </p:nvSpPr>
        <p:spPr/>
        <p:txBody>
          <a:bodyPr/>
          <a:lstStyle/>
          <a:p>
            <a:fld id="{21C3B73A-005B-4D45-9A47-566660E0AB84}" type="datetime1">
              <a:rPr lang="en-IN" smtClean="0"/>
              <a:t>03-05-2022</a:t>
            </a:fld>
            <a:endParaRPr lang="en-IN"/>
          </a:p>
        </p:txBody>
      </p:sp>
      <p:sp>
        <p:nvSpPr>
          <p:cNvPr id="6" name="Footer Placeholder 5">
            <a:extLst>
              <a:ext uri="{FF2B5EF4-FFF2-40B4-BE49-F238E27FC236}">
                <a16:creationId xmlns:a16="http://schemas.microsoft.com/office/drawing/2014/main" id="{C4AD5637-0386-4F3E-B553-27C8CBA8FC74}"/>
              </a:ext>
            </a:extLst>
          </p:cNvPr>
          <p:cNvSpPr>
            <a:spLocks noGrp="1"/>
          </p:cNvSpPr>
          <p:nvPr>
            <p:ph type="ftr" sz="quarter" idx="11"/>
          </p:nvPr>
        </p:nvSpPr>
        <p:spPr/>
        <p:txBody>
          <a:bodyPr/>
          <a:lstStyle/>
          <a:p>
            <a:r>
              <a:rPr lang="en-IN"/>
              <a:t>Viswambhar Yasa | CMS | 65074 | LaDECO | Student Work</a:t>
            </a:r>
          </a:p>
        </p:txBody>
      </p:sp>
      <p:sp>
        <p:nvSpPr>
          <p:cNvPr id="7" name="Slide Number Placeholder 6">
            <a:extLst>
              <a:ext uri="{FF2B5EF4-FFF2-40B4-BE49-F238E27FC236}">
                <a16:creationId xmlns:a16="http://schemas.microsoft.com/office/drawing/2014/main" id="{A69176A0-DD31-4BB9-921E-24C306D118A2}"/>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3314884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7A3E-E0DD-4D5F-98D1-25072C275F8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2CBFD1-71DF-4CB6-B42C-626AC00576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13245A-1834-4E65-B345-AAD381A70C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B47BB53-05C3-4B3D-BE5E-6D369744E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D21938-6125-4193-9538-F8F813D8E9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92BEE6-6E08-474D-8EF3-71E544AD50B4}"/>
              </a:ext>
            </a:extLst>
          </p:cNvPr>
          <p:cNvSpPr>
            <a:spLocks noGrp="1"/>
          </p:cNvSpPr>
          <p:nvPr>
            <p:ph type="dt" sz="half" idx="10"/>
          </p:nvPr>
        </p:nvSpPr>
        <p:spPr/>
        <p:txBody>
          <a:bodyPr/>
          <a:lstStyle/>
          <a:p>
            <a:fld id="{ECC831CE-1721-40C7-9277-75044ABDD4A7}" type="datetime1">
              <a:rPr lang="en-IN" smtClean="0"/>
              <a:t>03-05-2022</a:t>
            </a:fld>
            <a:endParaRPr lang="en-IN"/>
          </a:p>
        </p:txBody>
      </p:sp>
      <p:sp>
        <p:nvSpPr>
          <p:cNvPr id="8" name="Footer Placeholder 7">
            <a:extLst>
              <a:ext uri="{FF2B5EF4-FFF2-40B4-BE49-F238E27FC236}">
                <a16:creationId xmlns:a16="http://schemas.microsoft.com/office/drawing/2014/main" id="{1F71BBD4-D4D7-4A73-9ED1-ADA9D597C4ED}"/>
              </a:ext>
            </a:extLst>
          </p:cNvPr>
          <p:cNvSpPr>
            <a:spLocks noGrp="1"/>
          </p:cNvSpPr>
          <p:nvPr>
            <p:ph type="ftr" sz="quarter" idx="11"/>
          </p:nvPr>
        </p:nvSpPr>
        <p:spPr/>
        <p:txBody>
          <a:bodyPr/>
          <a:lstStyle/>
          <a:p>
            <a:r>
              <a:rPr lang="en-IN"/>
              <a:t>Viswambhar Yasa | CMS | 65074 | LaDECO | Student Work</a:t>
            </a:r>
          </a:p>
        </p:txBody>
      </p:sp>
      <p:sp>
        <p:nvSpPr>
          <p:cNvPr id="9" name="Slide Number Placeholder 8">
            <a:extLst>
              <a:ext uri="{FF2B5EF4-FFF2-40B4-BE49-F238E27FC236}">
                <a16:creationId xmlns:a16="http://schemas.microsoft.com/office/drawing/2014/main" id="{1149AE2C-98CE-4E4A-93CE-05228BF71A29}"/>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2667415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DAC14-2861-4DE8-97DE-F66C829D6D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23D249-D0E3-40C8-BAE5-79E40A946F95}"/>
              </a:ext>
            </a:extLst>
          </p:cNvPr>
          <p:cNvSpPr>
            <a:spLocks noGrp="1"/>
          </p:cNvSpPr>
          <p:nvPr>
            <p:ph type="dt" sz="half" idx="10"/>
          </p:nvPr>
        </p:nvSpPr>
        <p:spPr/>
        <p:txBody>
          <a:bodyPr/>
          <a:lstStyle/>
          <a:p>
            <a:fld id="{1E7C8E41-517B-4BF4-86B8-5FD1D8D5136E}" type="datetime1">
              <a:rPr lang="en-IN" smtClean="0"/>
              <a:t>03-05-2022</a:t>
            </a:fld>
            <a:endParaRPr lang="en-IN"/>
          </a:p>
        </p:txBody>
      </p:sp>
      <p:sp>
        <p:nvSpPr>
          <p:cNvPr id="4" name="Footer Placeholder 3">
            <a:extLst>
              <a:ext uri="{FF2B5EF4-FFF2-40B4-BE49-F238E27FC236}">
                <a16:creationId xmlns:a16="http://schemas.microsoft.com/office/drawing/2014/main" id="{1377E278-2DC0-4C98-A945-9AEE5C03C88A}"/>
              </a:ext>
            </a:extLst>
          </p:cNvPr>
          <p:cNvSpPr>
            <a:spLocks noGrp="1"/>
          </p:cNvSpPr>
          <p:nvPr>
            <p:ph type="ftr" sz="quarter" idx="11"/>
          </p:nvPr>
        </p:nvSpPr>
        <p:spPr/>
        <p:txBody>
          <a:bodyPr/>
          <a:lstStyle/>
          <a:p>
            <a:r>
              <a:rPr lang="en-IN"/>
              <a:t>Viswambhar Yasa | CMS | 65074 | LaDECO | Student Work</a:t>
            </a:r>
          </a:p>
        </p:txBody>
      </p:sp>
      <p:sp>
        <p:nvSpPr>
          <p:cNvPr id="5" name="Slide Number Placeholder 4">
            <a:extLst>
              <a:ext uri="{FF2B5EF4-FFF2-40B4-BE49-F238E27FC236}">
                <a16:creationId xmlns:a16="http://schemas.microsoft.com/office/drawing/2014/main" id="{56CA9FCF-0383-4CA9-9D0C-1CCB0FC47395}"/>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2773418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A783A7-2D7A-44A0-9ABC-D2733FC99602}"/>
              </a:ext>
            </a:extLst>
          </p:cNvPr>
          <p:cNvSpPr>
            <a:spLocks noGrp="1"/>
          </p:cNvSpPr>
          <p:nvPr>
            <p:ph type="dt" sz="half" idx="10"/>
          </p:nvPr>
        </p:nvSpPr>
        <p:spPr/>
        <p:txBody>
          <a:bodyPr/>
          <a:lstStyle/>
          <a:p>
            <a:fld id="{A68B20CE-9ECE-4349-94FF-6C3773043B01}" type="datetime1">
              <a:rPr lang="en-IN" smtClean="0"/>
              <a:t>03-05-2022</a:t>
            </a:fld>
            <a:endParaRPr lang="en-IN"/>
          </a:p>
        </p:txBody>
      </p:sp>
      <p:sp>
        <p:nvSpPr>
          <p:cNvPr id="3" name="Footer Placeholder 2">
            <a:extLst>
              <a:ext uri="{FF2B5EF4-FFF2-40B4-BE49-F238E27FC236}">
                <a16:creationId xmlns:a16="http://schemas.microsoft.com/office/drawing/2014/main" id="{0889EDDD-D079-4AE7-8F3D-9CAAD3298A83}"/>
              </a:ext>
            </a:extLst>
          </p:cNvPr>
          <p:cNvSpPr>
            <a:spLocks noGrp="1"/>
          </p:cNvSpPr>
          <p:nvPr>
            <p:ph type="ftr" sz="quarter" idx="11"/>
          </p:nvPr>
        </p:nvSpPr>
        <p:spPr/>
        <p:txBody>
          <a:bodyPr/>
          <a:lstStyle/>
          <a:p>
            <a:r>
              <a:rPr lang="en-IN"/>
              <a:t>Viswambhar Yasa | CMS | 65074 | LaDECO | Student Work</a:t>
            </a:r>
          </a:p>
        </p:txBody>
      </p:sp>
      <p:sp>
        <p:nvSpPr>
          <p:cNvPr id="4" name="Slide Number Placeholder 3">
            <a:extLst>
              <a:ext uri="{FF2B5EF4-FFF2-40B4-BE49-F238E27FC236}">
                <a16:creationId xmlns:a16="http://schemas.microsoft.com/office/drawing/2014/main" id="{62CF3270-9262-413D-983F-CFDE19C55877}"/>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196982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231B2-26CD-45BB-A4DC-ACCC9AAA3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5E6E15-866C-41F0-923A-29094A135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B107DE-3ECF-4D2A-AFE6-2EDF229E8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949E6-1CC4-49A0-B11B-F67ECE51E749}"/>
              </a:ext>
            </a:extLst>
          </p:cNvPr>
          <p:cNvSpPr>
            <a:spLocks noGrp="1"/>
          </p:cNvSpPr>
          <p:nvPr>
            <p:ph type="dt" sz="half" idx="10"/>
          </p:nvPr>
        </p:nvSpPr>
        <p:spPr/>
        <p:txBody>
          <a:bodyPr/>
          <a:lstStyle/>
          <a:p>
            <a:fld id="{7E47BD71-5AD7-4FE0-88A1-F50CDC0FD339}" type="datetime1">
              <a:rPr lang="en-IN" smtClean="0"/>
              <a:t>03-05-2022</a:t>
            </a:fld>
            <a:endParaRPr lang="en-IN"/>
          </a:p>
        </p:txBody>
      </p:sp>
      <p:sp>
        <p:nvSpPr>
          <p:cNvPr id="6" name="Footer Placeholder 5">
            <a:extLst>
              <a:ext uri="{FF2B5EF4-FFF2-40B4-BE49-F238E27FC236}">
                <a16:creationId xmlns:a16="http://schemas.microsoft.com/office/drawing/2014/main" id="{CE12BC5D-E48B-4062-954E-CA3902DF35BA}"/>
              </a:ext>
            </a:extLst>
          </p:cNvPr>
          <p:cNvSpPr>
            <a:spLocks noGrp="1"/>
          </p:cNvSpPr>
          <p:nvPr>
            <p:ph type="ftr" sz="quarter" idx="11"/>
          </p:nvPr>
        </p:nvSpPr>
        <p:spPr/>
        <p:txBody>
          <a:bodyPr/>
          <a:lstStyle/>
          <a:p>
            <a:r>
              <a:rPr lang="en-IN"/>
              <a:t>Viswambhar Yasa | CMS | 65074 | LaDECO | Student Work</a:t>
            </a:r>
          </a:p>
        </p:txBody>
      </p:sp>
      <p:sp>
        <p:nvSpPr>
          <p:cNvPr id="7" name="Slide Number Placeholder 6">
            <a:extLst>
              <a:ext uri="{FF2B5EF4-FFF2-40B4-BE49-F238E27FC236}">
                <a16:creationId xmlns:a16="http://schemas.microsoft.com/office/drawing/2014/main" id="{4130BD20-D556-43DC-8BA1-D805A01C026B}"/>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4124396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BE33-2AF3-4751-8D32-516BFDE25C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2CA636-9770-4ECD-A287-752D32F6DD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E3DCF57-1486-4A55-95EB-BDF475ED5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B1589-AA5F-44E9-BD50-FA816862F6E4}"/>
              </a:ext>
            </a:extLst>
          </p:cNvPr>
          <p:cNvSpPr>
            <a:spLocks noGrp="1"/>
          </p:cNvSpPr>
          <p:nvPr>
            <p:ph type="dt" sz="half" idx="10"/>
          </p:nvPr>
        </p:nvSpPr>
        <p:spPr/>
        <p:txBody>
          <a:bodyPr/>
          <a:lstStyle/>
          <a:p>
            <a:fld id="{4D461A19-F848-48C4-AFFF-0CFC74D00650}" type="datetime1">
              <a:rPr lang="en-IN" smtClean="0"/>
              <a:t>03-05-2022</a:t>
            </a:fld>
            <a:endParaRPr lang="en-IN"/>
          </a:p>
        </p:txBody>
      </p:sp>
      <p:sp>
        <p:nvSpPr>
          <p:cNvPr id="6" name="Footer Placeholder 5">
            <a:extLst>
              <a:ext uri="{FF2B5EF4-FFF2-40B4-BE49-F238E27FC236}">
                <a16:creationId xmlns:a16="http://schemas.microsoft.com/office/drawing/2014/main" id="{1012AAA6-5167-478F-BE57-C413EE14218A}"/>
              </a:ext>
            </a:extLst>
          </p:cNvPr>
          <p:cNvSpPr>
            <a:spLocks noGrp="1"/>
          </p:cNvSpPr>
          <p:nvPr>
            <p:ph type="ftr" sz="quarter" idx="11"/>
          </p:nvPr>
        </p:nvSpPr>
        <p:spPr/>
        <p:txBody>
          <a:bodyPr/>
          <a:lstStyle/>
          <a:p>
            <a:r>
              <a:rPr lang="en-IN"/>
              <a:t>Viswambhar Yasa | CMS | 65074 | LaDECO | Student Work</a:t>
            </a:r>
          </a:p>
        </p:txBody>
      </p:sp>
      <p:sp>
        <p:nvSpPr>
          <p:cNvPr id="7" name="Slide Number Placeholder 6">
            <a:extLst>
              <a:ext uri="{FF2B5EF4-FFF2-40B4-BE49-F238E27FC236}">
                <a16:creationId xmlns:a16="http://schemas.microsoft.com/office/drawing/2014/main" id="{0211102D-B443-435C-9DC6-5449EB26AF1D}"/>
              </a:ext>
            </a:extLst>
          </p:cNvPr>
          <p:cNvSpPr>
            <a:spLocks noGrp="1"/>
          </p:cNvSpPr>
          <p:nvPr>
            <p:ph type="sldNum" sz="quarter" idx="12"/>
          </p:nvPr>
        </p:nvSpPr>
        <p:spPr/>
        <p:txBody>
          <a:bodyPr/>
          <a:lstStyle/>
          <a:p>
            <a:fld id="{702FC8D5-3E72-41F2-8214-F34C0DF89EFB}" type="slidenum">
              <a:rPr lang="en-IN" smtClean="0"/>
              <a:t>‹#›</a:t>
            </a:fld>
            <a:endParaRPr lang="en-IN"/>
          </a:p>
        </p:txBody>
      </p:sp>
    </p:spTree>
    <p:extLst>
      <p:ext uri="{BB962C8B-B14F-4D97-AF65-F5344CB8AC3E}">
        <p14:creationId xmlns:p14="http://schemas.microsoft.com/office/powerpoint/2010/main" val="895830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08F0D8-04A9-43F1-8203-60431E97D9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007014-5D67-421E-8A42-E353B86185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D83F67-3B3E-4358-A859-B0E4BFC9F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943F3-CF76-4BD6-82FC-86FD6EF959D2}" type="datetime1">
              <a:rPr lang="en-IN" smtClean="0"/>
              <a:t>03-05-2022</a:t>
            </a:fld>
            <a:endParaRPr lang="en-IN"/>
          </a:p>
        </p:txBody>
      </p:sp>
      <p:sp>
        <p:nvSpPr>
          <p:cNvPr id="5" name="Footer Placeholder 4">
            <a:extLst>
              <a:ext uri="{FF2B5EF4-FFF2-40B4-BE49-F238E27FC236}">
                <a16:creationId xmlns:a16="http://schemas.microsoft.com/office/drawing/2014/main" id="{919899C3-662D-4E5D-B091-66F06DAE80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Viswambhar Yasa | CMS | 65074 | LaDECO | Student Work</a:t>
            </a:r>
          </a:p>
        </p:txBody>
      </p:sp>
      <p:sp>
        <p:nvSpPr>
          <p:cNvPr id="6" name="Slide Number Placeholder 5">
            <a:extLst>
              <a:ext uri="{FF2B5EF4-FFF2-40B4-BE49-F238E27FC236}">
                <a16:creationId xmlns:a16="http://schemas.microsoft.com/office/drawing/2014/main" id="{E135AC24-7F15-4822-B28A-8550BF17EF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FC8D5-3E72-41F2-8214-F34C0DF89EFB}" type="slidenum">
              <a:rPr lang="en-IN" smtClean="0"/>
              <a:t>‹#›</a:t>
            </a:fld>
            <a:endParaRPr lang="en-IN"/>
          </a:p>
        </p:txBody>
      </p:sp>
    </p:spTree>
    <p:extLst>
      <p:ext uri="{BB962C8B-B14F-4D97-AF65-F5344CB8AC3E}">
        <p14:creationId xmlns:p14="http://schemas.microsoft.com/office/powerpoint/2010/main" val="2055663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bin"/><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9.png"/><Relationship Id="rId4" Type="http://schemas.openxmlformats.org/officeDocument/2006/relationships/image" Target="../media/image19.wmf"/><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7"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8.gif"/><Relationship Id="rId4" Type="http://schemas.openxmlformats.org/officeDocument/2006/relationships/image" Target="../media/image37.gif"/></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2.bin"/><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19.wmf"/></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towardsdatascience.com/intuitively-understanding-convolutions-for-deep-learning-1f6f42faee1" TargetMode="External"/><Relationship Id="rId2" Type="http://schemas.openxmlformats.org/officeDocument/2006/relationships/hyperlink" Target="https://doi.org/10.1007/s13244-018-0639-9"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pydeeplearning.weebly.com/blog/basics-of-convolutional-neural-network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medium.com/deeplearningbrasilia/deep-learning-recurrent-neural-networks-f9482a24d010" TargetMode="External"/><Relationship Id="rId2" Type="http://schemas.openxmlformats.org/officeDocument/2006/relationships/hyperlink" Target="https://towardsdatascience.com/12-main-dropout-methods-mathematical-and-visual-explanation-58cdc2112293"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64A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65F4B4-5557-42A9-8F3B-FA8F051EC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442"/>
            <a:ext cx="2443163" cy="852290"/>
          </a:xfrm>
          <a:prstGeom prst="rect">
            <a:avLst/>
          </a:prstGeom>
        </p:spPr>
      </p:pic>
      <p:pic>
        <p:nvPicPr>
          <p:cNvPr id="7" name="Picture 6">
            <a:extLst>
              <a:ext uri="{FF2B5EF4-FFF2-40B4-BE49-F238E27FC236}">
                <a16:creationId xmlns:a16="http://schemas.microsoft.com/office/drawing/2014/main" id="{24CA8BEF-CDF6-484B-BD1E-5093CC3DF1F7}"/>
              </a:ext>
            </a:extLst>
          </p:cNvPr>
          <p:cNvPicPr>
            <a:picLocks noChangeAspect="1"/>
          </p:cNvPicPr>
          <p:nvPr/>
        </p:nvPicPr>
        <p:blipFill>
          <a:blip r:embed="rId3"/>
          <a:stretch>
            <a:fillRect/>
          </a:stretch>
        </p:blipFill>
        <p:spPr>
          <a:xfrm>
            <a:off x="9658350" y="107442"/>
            <a:ext cx="2533650" cy="852290"/>
          </a:xfrm>
          <a:prstGeom prst="rect">
            <a:avLst/>
          </a:prstGeom>
        </p:spPr>
      </p:pic>
      <p:sp>
        <p:nvSpPr>
          <p:cNvPr id="8" name="Title 7">
            <a:extLst>
              <a:ext uri="{FF2B5EF4-FFF2-40B4-BE49-F238E27FC236}">
                <a16:creationId xmlns:a16="http://schemas.microsoft.com/office/drawing/2014/main" id="{7296ADAC-6A7E-478F-9DE8-C25F69DF0418}"/>
              </a:ext>
            </a:extLst>
          </p:cNvPr>
          <p:cNvSpPr>
            <a:spLocks noGrp="1"/>
          </p:cNvSpPr>
          <p:nvPr>
            <p:ph type="ctrTitle"/>
          </p:nvPr>
        </p:nvSpPr>
        <p:spPr>
          <a:xfrm>
            <a:off x="1070992" y="985724"/>
            <a:ext cx="10050011" cy="1395637"/>
          </a:xfrm>
        </p:spPr>
        <p:txBody>
          <a:bodyPr>
            <a:normAutofit fontScale="90000"/>
          </a:bodyPr>
          <a:lstStyle/>
          <a:p>
            <a:br>
              <a:rPr lang="en-US" sz="3000" b="1" dirty="0">
                <a:solidFill>
                  <a:schemeClr val="bg1"/>
                </a:solidFill>
                <a:latin typeface="Bahnschrift SemiBold" panose="020B0502040204020203" pitchFamily="34" charset="0"/>
              </a:rPr>
            </a:br>
            <a:r>
              <a:rPr lang="en-US" sz="3000" b="1" dirty="0">
                <a:solidFill>
                  <a:schemeClr val="bg1"/>
                </a:solidFill>
                <a:latin typeface="Bahnschrift SemiBold" panose="020B0502040204020203" pitchFamily="34" charset="0"/>
              </a:rPr>
              <a:t>Thickness evaluation and segmentation of coating layer and residuals on concrete and metal surfaces using machine learning</a:t>
            </a:r>
            <a:endParaRPr lang="en-IN" sz="3000" b="1" dirty="0">
              <a:solidFill>
                <a:schemeClr val="bg1"/>
              </a:solidFill>
              <a:latin typeface="Bahnschrift SemiBold" panose="020B0502040204020203" pitchFamily="34" charset="0"/>
            </a:endParaRPr>
          </a:p>
        </p:txBody>
      </p:sp>
      <p:sp>
        <p:nvSpPr>
          <p:cNvPr id="9" name="Subtitle 8">
            <a:extLst>
              <a:ext uri="{FF2B5EF4-FFF2-40B4-BE49-F238E27FC236}">
                <a16:creationId xmlns:a16="http://schemas.microsoft.com/office/drawing/2014/main" id="{333DD1D7-4CFF-4899-9085-86AC36640F38}"/>
              </a:ext>
            </a:extLst>
          </p:cNvPr>
          <p:cNvSpPr>
            <a:spLocks noGrp="1"/>
          </p:cNvSpPr>
          <p:nvPr>
            <p:ph type="subTitle" idx="1"/>
          </p:nvPr>
        </p:nvSpPr>
        <p:spPr>
          <a:xfrm>
            <a:off x="1781175" y="5598627"/>
            <a:ext cx="9144000" cy="694531"/>
          </a:xfrm>
        </p:spPr>
        <p:txBody>
          <a:bodyPr>
            <a:normAutofit lnSpcReduction="10000"/>
          </a:bodyPr>
          <a:lstStyle/>
          <a:p>
            <a:r>
              <a:rPr lang="en-US" sz="1800" b="1" dirty="0">
                <a:solidFill>
                  <a:schemeClr val="bg1"/>
                </a:solidFill>
              </a:rPr>
              <a:t>Viswambhar Yasa (65074)</a:t>
            </a:r>
          </a:p>
          <a:p>
            <a:r>
              <a:rPr lang="en-US" sz="1800" b="1" dirty="0">
                <a:solidFill>
                  <a:schemeClr val="bg1"/>
                </a:solidFill>
              </a:rPr>
              <a:t>Computational Material Science</a:t>
            </a:r>
            <a:endParaRPr lang="en-IN" sz="1800" b="1" dirty="0">
              <a:solidFill>
                <a:schemeClr val="bg1"/>
              </a:solidFill>
            </a:endParaRPr>
          </a:p>
        </p:txBody>
      </p:sp>
      <p:sp>
        <p:nvSpPr>
          <p:cNvPr id="10" name="Subtitle 8">
            <a:extLst>
              <a:ext uri="{FF2B5EF4-FFF2-40B4-BE49-F238E27FC236}">
                <a16:creationId xmlns:a16="http://schemas.microsoft.com/office/drawing/2014/main" id="{991FFBB7-B589-4F7A-B9B3-76CB8651F7DE}"/>
              </a:ext>
            </a:extLst>
          </p:cNvPr>
          <p:cNvSpPr txBox="1">
            <a:spLocks/>
          </p:cNvSpPr>
          <p:nvPr/>
        </p:nvSpPr>
        <p:spPr>
          <a:xfrm>
            <a:off x="1781175" y="6360627"/>
            <a:ext cx="9144000" cy="3516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chemeClr val="bg1"/>
                </a:solidFill>
              </a:rPr>
              <a:t>Supervisor: </a:t>
            </a:r>
            <a:r>
              <a:rPr lang="en-US" sz="1800" dirty="0">
                <a:solidFill>
                  <a:schemeClr val="bg1"/>
                </a:solidFill>
              </a:rPr>
              <a:t>M.Sc. Andreas Pestel                                          </a:t>
            </a:r>
            <a:r>
              <a:rPr lang="en-US" sz="1800" b="1" dirty="0">
                <a:solidFill>
                  <a:schemeClr val="bg1"/>
                </a:solidFill>
              </a:rPr>
              <a:t>Examiner: </a:t>
            </a:r>
            <a:r>
              <a:rPr lang="de-DE" sz="1800" dirty="0">
                <a:solidFill>
                  <a:schemeClr val="bg1"/>
                </a:solidFill>
              </a:rPr>
              <a:t>Prof. Dr.-Ing. Hartmut Krause</a:t>
            </a:r>
            <a:endParaRPr lang="en-IN" sz="1800" dirty="0">
              <a:solidFill>
                <a:schemeClr val="bg1"/>
              </a:solidFill>
            </a:endParaRPr>
          </a:p>
          <a:p>
            <a:pPr algn="l"/>
            <a:endParaRPr lang="en-IN" sz="1800" b="1" dirty="0">
              <a:solidFill>
                <a:schemeClr val="bg1"/>
              </a:solidFill>
            </a:endParaRPr>
          </a:p>
        </p:txBody>
      </p:sp>
      <p:pic>
        <p:nvPicPr>
          <p:cNvPr id="25" name="Graphic 24" descr="Security camera">
            <a:extLst>
              <a:ext uri="{FF2B5EF4-FFF2-40B4-BE49-F238E27FC236}">
                <a16:creationId xmlns:a16="http://schemas.microsoft.com/office/drawing/2014/main" id="{ECE23475-5593-4ED2-9DA5-D7D9376B81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087" y="3677694"/>
            <a:ext cx="914400" cy="914400"/>
          </a:xfrm>
          <a:prstGeom prst="rect">
            <a:avLst/>
          </a:prstGeom>
        </p:spPr>
      </p:pic>
      <p:pic>
        <p:nvPicPr>
          <p:cNvPr id="43" name="Picture 42">
            <a:extLst>
              <a:ext uri="{FF2B5EF4-FFF2-40B4-BE49-F238E27FC236}">
                <a16:creationId xmlns:a16="http://schemas.microsoft.com/office/drawing/2014/main" id="{F89F3367-2AA0-4E47-92BE-360C1CD27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7650" y="2915694"/>
            <a:ext cx="1943104" cy="1943104"/>
          </a:xfrm>
          <a:prstGeom prst="rect">
            <a:avLst/>
          </a:prstGeom>
        </p:spPr>
      </p:pic>
      <p:pic>
        <p:nvPicPr>
          <p:cNvPr id="44" name="Picture 43">
            <a:extLst>
              <a:ext uri="{FF2B5EF4-FFF2-40B4-BE49-F238E27FC236}">
                <a16:creationId xmlns:a16="http://schemas.microsoft.com/office/drawing/2014/main" id="{2BA5D107-AB21-4995-A143-CD8F9F204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0050" y="3068094"/>
            <a:ext cx="1943104" cy="1943104"/>
          </a:xfrm>
          <a:prstGeom prst="rect">
            <a:avLst/>
          </a:prstGeom>
        </p:spPr>
      </p:pic>
      <p:pic>
        <p:nvPicPr>
          <p:cNvPr id="45" name="Picture 44">
            <a:extLst>
              <a:ext uri="{FF2B5EF4-FFF2-40B4-BE49-F238E27FC236}">
                <a16:creationId xmlns:a16="http://schemas.microsoft.com/office/drawing/2014/main" id="{0929A990-7FEF-4943-B52B-E5E5DCDF92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2450" y="3220494"/>
            <a:ext cx="1943104" cy="1943104"/>
          </a:xfrm>
          <a:prstGeom prst="rect">
            <a:avLst/>
          </a:prstGeom>
        </p:spPr>
      </p:pic>
      <p:pic>
        <p:nvPicPr>
          <p:cNvPr id="46" name="Picture 45">
            <a:extLst>
              <a:ext uri="{FF2B5EF4-FFF2-40B4-BE49-F238E27FC236}">
                <a16:creationId xmlns:a16="http://schemas.microsoft.com/office/drawing/2014/main" id="{1B5BA791-1E94-4C08-A8F5-136DE542F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4850" y="3372894"/>
            <a:ext cx="1943104" cy="1943104"/>
          </a:xfrm>
          <a:prstGeom prst="rect">
            <a:avLst/>
          </a:prstGeom>
        </p:spPr>
      </p:pic>
      <p:pic>
        <p:nvPicPr>
          <p:cNvPr id="47" name="Picture 46">
            <a:extLst>
              <a:ext uri="{FF2B5EF4-FFF2-40B4-BE49-F238E27FC236}">
                <a16:creationId xmlns:a16="http://schemas.microsoft.com/office/drawing/2014/main" id="{FE71DDFA-077D-455E-861C-2927E76758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7250" y="3525294"/>
            <a:ext cx="1943104" cy="1943104"/>
          </a:xfrm>
          <a:prstGeom prst="rect">
            <a:avLst/>
          </a:prstGeom>
        </p:spPr>
      </p:pic>
      <p:pic>
        <p:nvPicPr>
          <p:cNvPr id="48" name="Picture 47">
            <a:extLst>
              <a:ext uri="{FF2B5EF4-FFF2-40B4-BE49-F238E27FC236}">
                <a16:creationId xmlns:a16="http://schemas.microsoft.com/office/drawing/2014/main" id="{1BFBABF0-A0CD-4E51-8C3E-62ABD76D45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9650" y="3677694"/>
            <a:ext cx="1943104" cy="1943104"/>
          </a:xfrm>
          <a:prstGeom prst="rect">
            <a:avLst/>
          </a:prstGeom>
        </p:spPr>
      </p:pic>
      <p:cxnSp>
        <p:nvCxnSpPr>
          <p:cNvPr id="50" name="Straight Arrow Connector 49">
            <a:extLst>
              <a:ext uri="{FF2B5EF4-FFF2-40B4-BE49-F238E27FC236}">
                <a16:creationId xmlns:a16="http://schemas.microsoft.com/office/drawing/2014/main" id="{5C089A98-0FCD-4A11-B5BB-01F726A7FD60}"/>
              </a:ext>
            </a:extLst>
          </p:cNvPr>
          <p:cNvCxnSpPr>
            <a:cxnSpLocks/>
            <a:stCxn id="25" idx="3"/>
          </p:cNvCxnSpPr>
          <p:nvPr/>
        </p:nvCxnSpPr>
        <p:spPr>
          <a:xfrm>
            <a:off x="1038487" y="4134894"/>
            <a:ext cx="919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3" name="Picture 52">
            <a:extLst>
              <a:ext uri="{FF2B5EF4-FFF2-40B4-BE49-F238E27FC236}">
                <a16:creationId xmlns:a16="http://schemas.microsoft.com/office/drawing/2014/main" id="{767F5683-9AB1-48C5-B8E2-47CD5DCFEC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8562" y="3025628"/>
            <a:ext cx="2390546" cy="2332835"/>
          </a:xfrm>
          <a:prstGeom prst="rect">
            <a:avLst/>
          </a:prstGeom>
        </p:spPr>
      </p:pic>
      <p:cxnSp>
        <p:nvCxnSpPr>
          <p:cNvPr id="54" name="Straight Arrow Connector 53">
            <a:extLst>
              <a:ext uri="{FF2B5EF4-FFF2-40B4-BE49-F238E27FC236}">
                <a16:creationId xmlns:a16="http://schemas.microsoft.com/office/drawing/2014/main" id="{9AD0DA26-0594-4D34-A4A9-B1E954B2BA9A}"/>
              </a:ext>
            </a:extLst>
          </p:cNvPr>
          <p:cNvCxnSpPr>
            <a:cxnSpLocks/>
          </p:cNvCxnSpPr>
          <p:nvPr/>
        </p:nvCxnSpPr>
        <p:spPr>
          <a:xfrm>
            <a:off x="4791337" y="4117186"/>
            <a:ext cx="6572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EDC1D390-CC72-4092-ABAE-E8C8F8FB18AA}"/>
              </a:ext>
            </a:extLst>
          </p:cNvPr>
          <p:cNvCxnSpPr>
            <a:cxnSpLocks/>
            <a:stCxn id="53" idx="3"/>
          </p:cNvCxnSpPr>
          <p:nvPr/>
        </p:nvCxnSpPr>
        <p:spPr>
          <a:xfrm>
            <a:off x="7839108" y="4192046"/>
            <a:ext cx="673766" cy="5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 name="Subtitle 8">
            <a:extLst>
              <a:ext uri="{FF2B5EF4-FFF2-40B4-BE49-F238E27FC236}">
                <a16:creationId xmlns:a16="http://schemas.microsoft.com/office/drawing/2014/main" id="{7BFEF249-3769-4F2C-8A1C-DCB3B347B74E}"/>
              </a:ext>
            </a:extLst>
          </p:cNvPr>
          <p:cNvSpPr txBox="1">
            <a:spLocks/>
          </p:cNvSpPr>
          <p:nvPr/>
        </p:nvSpPr>
        <p:spPr>
          <a:xfrm>
            <a:off x="5036209" y="84646"/>
            <a:ext cx="2119579" cy="3516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solidFill>
                  <a:schemeClr val="bg1"/>
                </a:solidFill>
              </a:rPr>
              <a:t>STUDENT WORK</a:t>
            </a:r>
            <a:endParaRPr lang="en-IN" sz="1800" b="1" dirty="0">
              <a:solidFill>
                <a:schemeClr val="bg1"/>
              </a:solidFill>
            </a:endParaRPr>
          </a:p>
        </p:txBody>
      </p:sp>
      <p:pic>
        <p:nvPicPr>
          <p:cNvPr id="87" name="Picture 86">
            <a:extLst>
              <a:ext uri="{FF2B5EF4-FFF2-40B4-BE49-F238E27FC236}">
                <a16:creationId xmlns:a16="http://schemas.microsoft.com/office/drawing/2014/main" id="{0C63E58D-AFCE-4825-8EEE-6E611490DE36}"/>
              </a:ext>
            </a:extLst>
          </p:cNvPr>
          <p:cNvPicPr>
            <a:picLocks noChangeAspect="1"/>
          </p:cNvPicPr>
          <p:nvPr/>
        </p:nvPicPr>
        <p:blipFill>
          <a:blip r:embed="rId8"/>
          <a:stretch>
            <a:fillRect/>
          </a:stretch>
        </p:blipFill>
        <p:spPr>
          <a:xfrm>
            <a:off x="8798749" y="3264496"/>
            <a:ext cx="2861810" cy="1889350"/>
          </a:xfrm>
          <a:prstGeom prst="rect">
            <a:avLst/>
          </a:prstGeom>
        </p:spPr>
      </p:pic>
    </p:spTree>
    <p:extLst>
      <p:ext uri="{BB962C8B-B14F-4D97-AF65-F5344CB8AC3E}">
        <p14:creationId xmlns:p14="http://schemas.microsoft.com/office/powerpoint/2010/main" val="1939444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10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10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10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10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10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100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nodeType="withEffect">
                                  <p:stCondLst>
                                    <p:cond delay="100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100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100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10" presetClass="entr" presetSubtype="0" fill="hold" nodeType="withEffect">
                                  <p:stCondLst>
                                    <p:cond delay="1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100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B13728AD-0C63-447B-838A-F8642CDDCC8A}"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10</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Thermograms Extraction </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743200" cy="369332"/>
          </a:xfrm>
          <a:prstGeom prst="rect">
            <a:avLst/>
          </a:prstGeom>
          <a:noFill/>
        </p:spPr>
        <p:txBody>
          <a:bodyPr wrap="square" rtlCol="0">
            <a:spAutoFit/>
          </a:bodyPr>
          <a:lstStyle/>
          <a:p>
            <a:r>
              <a:rPr lang="en-US" b="1" dirty="0"/>
              <a:t>Optris </a:t>
            </a:r>
            <a:endParaRPr lang="en-IN" b="1" dirty="0"/>
          </a:p>
        </p:txBody>
      </p:sp>
      <p:sp>
        <p:nvSpPr>
          <p:cNvPr id="6" name="Rectangle: Rounded Corners 5">
            <a:extLst>
              <a:ext uri="{FF2B5EF4-FFF2-40B4-BE49-F238E27FC236}">
                <a16:creationId xmlns:a16="http://schemas.microsoft.com/office/drawing/2014/main" id="{53C1296B-CC72-4327-AA14-A8289321AA96}"/>
              </a:ext>
            </a:extLst>
          </p:cNvPr>
          <p:cNvSpPr/>
          <p:nvPr/>
        </p:nvSpPr>
        <p:spPr>
          <a:xfrm>
            <a:off x="2583809" y="1384400"/>
            <a:ext cx="2313964" cy="72145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Thermal video (.</a:t>
            </a:r>
            <a:r>
              <a:rPr lang="en-US" dirty="0" err="1">
                <a:solidFill>
                  <a:schemeClr val="tx1"/>
                </a:solidFill>
              </a:rPr>
              <a:t>ravi</a:t>
            </a:r>
            <a:r>
              <a:rPr lang="en-US" dirty="0">
                <a:solidFill>
                  <a:schemeClr val="tx1"/>
                </a:solidFill>
              </a:rPr>
              <a:t>)</a:t>
            </a:r>
            <a:endParaRPr lang="en-IN" dirty="0">
              <a:solidFill>
                <a:schemeClr val="tx1"/>
              </a:solidFill>
            </a:endParaRPr>
          </a:p>
        </p:txBody>
      </p:sp>
      <p:sp>
        <p:nvSpPr>
          <p:cNvPr id="11" name="Rectangle: Rounded Corners 10">
            <a:extLst>
              <a:ext uri="{FF2B5EF4-FFF2-40B4-BE49-F238E27FC236}">
                <a16:creationId xmlns:a16="http://schemas.microsoft.com/office/drawing/2014/main" id="{A7B11B11-AB4A-4B34-B2DD-F0D2BE146560}"/>
              </a:ext>
            </a:extLst>
          </p:cNvPr>
          <p:cNvSpPr/>
          <p:nvPr/>
        </p:nvSpPr>
        <p:spPr>
          <a:xfrm>
            <a:off x="5712902" y="1384400"/>
            <a:ext cx="1581327" cy="72145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Normalization</a:t>
            </a:r>
            <a:endParaRPr lang="en-IN" dirty="0">
              <a:solidFill>
                <a:schemeClr val="tx1"/>
              </a:solidFill>
            </a:endParaRPr>
          </a:p>
        </p:txBody>
      </p:sp>
      <p:sp>
        <p:nvSpPr>
          <p:cNvPr id="12" name="Rectangle: Rounded Corners 11">
            <a:extLst>
              <a:ext uri="{FF2B5EF4-FFF2-40B4-BE49-F238E27FC236}">
                <a16:creationId xmlns:a16="http://schemas.microsoft.com/office/drawing/2014/main" id="{88585864-8207-4027-A4CC-DCAA3D066598}"/>
              </a:ext>
            </a:extLst>
          </p:cNvPr>
          <p:cNvSpPr/>
          <p:nvPr/>
        </p:nvSpPr>
        <p:spPr>
          <a:xfrm>
            <a:off x="7887049" y="1384400"/>
            <a:ext cx="1995182" cy="72145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Identifying high intensity pixels</a:t>
            </a:r>
            <a:endParaRPr lang="en-IN" dirty="0">
              <a:solidFill>
                <a:schemeClr val="tx1"/>
              </a:solidFill>
            </a:endParaRPr>
          </a:p>
        </p:txBody>
      </p:sp>
      <p:cxnSp>
        <p:nvCxnSpPr>
          <p:cNvPr id="14" name="Straight Arrow Connector 13">
            <a:extLst>
              <a:ext uri="{FF2B5EF4-FFF2-40B4-BE49-F238E27FC236}">
                <a16:creationId xmlns:a16="http://schemas.microsoft.com/office/drawing/2014/main" id="{78E83512-1BBE-4238-B8FD-32F73BF8EAF3}"/>
              </a:ext>
            </a:extLst>
          </p:cNvPr>
          <p:cNvCxnSpPr>
            <a:cxnSpLocks/>
            <a:stCxn id="6" idx="3"/>
            <a:endCxn id="11" idx="1"/>
          </p:cNvCxnSpPr>
          <p:nvPr/>
        </p:nvCxnSpPr>
        <p:spPr>
          <a:xfrm>
            <a:off x="4897773" y="1745127"/>
            <a:ext cx="8151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51C734C0-3F47-463C-BA5F-9D51B575F6A2}"/>
              </a:ext>
            </a:extLst>
          </p:cNvPr>
          <p:cNvCxnSpPr>
            <a:cxnSpLocks/>
            <a:stCxn id="11" idx="3"/>
            <a:endCxn id="12" idx="1"/>
          </p:cNvCxnSpPr>
          <p:nvPr/>
        </p:nvCxnSpPr>
        <p:spPr>
          <a:xfrm>
            <a:off x="7294229" y="1745127"/>
            <a:ext cx="5928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5978D70C-8F2B-4909-A0CF-30E1E8602175}"/>
              </a:ext>
            </a:extLst>
          </p:cNvPr>
          <p:cNvPicPr>
            <a:picLocks noChangeAspect="1"/>
          </p:cNvPicPr>
          <p:nvPr/>
        </p:nvPicPr>
        <p:blipFill rotWithShape="1">
          <a:blip r:embed="rId2">
            <a:extLst>
              <a:ext uri="{28A0092B-C50C-407E-A947-70E740481C1C}">
                <a14:useLocalDpi xmlns:a14="http://schemas.microsoft.com/office/drawing/2010/main" val="0"/>
              </a:ext>
            </a:extLst>
          </a:blip>
          <a:srcRect l="8098" t="2758" b="8401"/>
          <a:stretch/>
        </p:blipFill>
        <p:spPr>
          <a:xfrm>
            <a:off x="6376845" y="2344000"/>
            <a:ext cx="4613512" cy="3383444"/>
          </a:xfrm>
          <a:prstGeom prst="rect">
            <a:avLst/>
          </a:prstGeom>
        </p:spPr>
      </p:pic>
      <p:pic>
        <p:nvPicPr>
          <p:cNvPr id="25" name="Picture 24">
            <a:extLst>
              <a:ext uri="{FF2B5EF4-FFF2-40B4-BE49-F238E27FC236}">
                <a16:creationId xmlns:a16="http://schemas.microsoft.com/office/drawing/2014/main" id="{286AC1CB-B605-44AA-B26F-227354139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43" y="2344000"/>
            <a:ext cx="4511259" cy="3383444"/>
          </a:xfrm>
          <a:prstGeom prst="rect">
            <a:avLst/>
          </a:prstGeom>
        </p:spPr>
      </p:pic>
      <p:sp>
        <p:nvSpPr>
          <p:cNvPr id="26" name="TextBox 25">
            <a:extLst>
              <a:ext uri="{FF2B5EF4-FFF2-40B4-BE49-F238E27FC236}">
                <a16:creationId xmlns:a16="http://schemas.microsoft.com/office/drawing/2014/main" id="{E5863269-66FE-4208-B3CA-663B59C9EC2F}"/>
              </a:ext>
            </a:extLst>
          </p:cNvPr>
          <p:cNvSpPr txBox="1"/>
          <p:nvPr/>
        </p:nvSpPr>
        <p:spPr>
          <a:xfrm>
            <a:off x="1593908" y="5882554"/>
            <a:ext cx="8749718" cy="369332"/>
          </a:xfrm>
          <a:prstGeom prst="rect">
            <a:avLst/>
          </a:prstGeom>
          <a:noFill/>
        </p:spPr>
        <p:txBody>
          <a:bodyPr wrap="square" rtlCol="0">
            <a:spAutoFit/>
          </a:bodyPr>
          <a:lstStyle/>
          <a:p>
            <a:pPr algn="ctr"/>
            <a:r>
              <a:rPr lang="en-US" dirty="0"/>
              <a:t>Optris thermal video (.</a:t>
            </a:r>
            <a:r>
              <a:rPr lang="en-US" dirty="0" err="1"/>
              <a:t>ravi</a:t>
            </a:r>
            <a:r>
              <a:rPr lang="en-US" dirty="0"/>
              <a:t>) raw video (left) and normalized video with a color palette (right)</a:t>
            </a:r>
            <a:endParaRPr lang="en-IN" dirty="0"/>
          </a:p>
        </p:txBody>
      </p:sp>
      <p:pic>
        <p:nvPicPr>
          <p:cNvPr id="18" name="Picture 17">
            <a:extLst>
              <a:ext uri="{FF2B5EF4-FFF2-40B4-BE49-F238E27FC236}">
                <a16:creationId xmlns:a16="http://schemas.microsoft.com/office/drawing/2014/main" id="{5B60E290-4FF5-4DAA-9D7C-44C30885B409}"/>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9" name="Picture 18">
            <a:extLst>
              <a:ext uri="{FF2B5EF4-FFF2-40B4-BE49-F238E27FC236}">
                <a16:creationId xmlns:a16="http://schemas.microsoft.com/office/drawing/2014/main" id="{DC098BB1-000E-4255-8269-60AEA8239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4577272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558CD866-0276-45CE-BDA6-8AF4C6F71F63}"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11</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Thermograms Pre-processing</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743200" cy="369332"/>
          </a:xfrm>
          <a:prstGeom prst="rect">
            <a:avLst/>
          </a:prstGeom>
          <a:noFill/>
        </p:spPr>
        <p:txBody>
          <a:bodyPr wrap="square" rtlCol="0">
            <a:spAutoFit/>
          </a:bodyPr>
          <a:lstStyle/>
          <a:p>
            <a:r>
              <a:rPr lang="en-US" b="1" dirty="0"/>
              <a:t>Identification of phases </a:t>
            </a:r>
            <a:endParaRPr lang="en-IN" b="1" dirty="0"/>
          </a:p>
        </p:txBody>
      </p:sp>
      <p:graphicFrame>
        <p:nvGraphicFramePr>
          <p:cNvPr id="15" name="Object 14">
            <a:extLst>
              <a:ext uri="{FF2B5EF4-FFF2-40B4-BE49-F238E27FC236}">
                <a16:creationId xmlns:a16="http://schemas.microsoft.com/office/drawing/2014/main" id="{D05116DF-EC1D-407B-B5F7-5C19CCBD164D}"/>
              </a:ext>
            </a:extLst>
          </p:cNvPr>
          <p:cNvGraphicFramePr>
            <a:graphicFrameLocks noChangeAspect="1"/>
          </p:cNvGraphicFramePr>
          <p:nvPr>
            <p:extLst>
              <p:ext uri="{D42A27DB-BD31-4B8C-83A1-F6EECF244321}">
                <p14:modId xmlns:p14="http://schemas.microsoft.com/office/powerpoint/2010/main" val="2564794118"/>
              </p:ext>
            </p:extLst>
          </p:nvPr>
        </p:nvGraphicFramePr>
        <p:xfrm>
          <a:off x="357579" y="1701822"/>
          <a:ext cx="2268175" cy="2526524"/>
        </p:xfrm>
        <a:graphic>
          <a:graphicData uri="http://schemas.openxmlformats.org/presentationml/2006/ole">
            <mc:AlternateContent xmlns:mc="http://schemas.openxmlformats.org/markup-compatibility/2006">
              <mc:Choice xmlns:v="urn:schemas-microsoft-com:vml" Requires="v">
                <p:oleObj spid="_x0000_s1053" name="Bitmap Image" r:id="rId3" imgW="4488120" imgH="4998600" progId="Paint.Picture">
                  <p:embed/>
                </p:oleObj>
              </mc:Choice>
              <mc:Fallback>
                <p:oleObj name="Bitmap Image" r:id="rId3" imgW="4488120" imgH="4998600" progId="Paint.Picture">
                  <p:embed/>
                  <p:pic>
                    <p:nvPicPr>
                      <p:cNvPr id="0" name=""/>
                      <p:cNvPicPr/>
                      <p:nvPr/>
                    </p:nvPicPr>
                    <p:blipFill>
                      <a:blip r:embed="rId4"/>
                      <a:stretch>
                        <a:fillRect/>
                      </a:stretch>
                    </p:blipFill>
                    <p:spPr>
                      <a:xfrm>
                        <a:off x="357579" y="1701822"/>
                        <a:ext cx="2268175" cy="2526524"/>
                      </a:xfrm>
                      <a:prstGeom prst="rect">
                        <a:avLst/>
                      </a:prstGeom>
                    </p:spPr>
                  </p:pic>
                </p:oleObj>
              </mc:Fallback>
            </mc:AlternateContent>
          </a:graphicData>
        </a:graphic>
      </p:graphicFrame>
      <p:cxnSp>
        <p:nvCxnSpPr>
          <p:cNvPr id="22" name="Straight Arrow Connector 21">
            <a:extLst>
              <a:ext uri="{FF2B5EF4-FFF2-40B4-BE49-F238E27FC236}">
                <a16:creationId xmlns:a16="http://schemas.microsoft.com/office/drawing/2014/main" id="{A4319370-82E9-4C49-A601-063C63EB19AB}"/>
              </a:ext>
            </a:extLst>
          </p:cNvPr>
          <p:cNvCxnSpPr/>
          <p:nvPr/>
        </p:nvCxnSpPr>
        <p:spPr>
          <a:xfrm>
            <a:off x="2726422" y="2818701"/>
            <a:ext cx="8549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7509793-8B8B-4196-81A4-48D91542970F}"/>
              </a:ext>
            </a:extLst>
          </p:cNvPr>
          <p:cNvCxnSpPr>
            <a:cxnSpLocks/>
          </p:cNvCxnSpPr>
          <p:nvPr/>
        </p:nvCxnSpPr>
        <p:spPr>
          <a:xfrm>
            <a:off x="7424257" y="2818701"/>
            <a:ext cx="6207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 name="Picture 30">
            <a:extLst>
              <a:ext uri="{FF2B5EF4-FFF2-40B4-BE49-F238E27FC236}">
                <a16:creationId xmlns:a16="http://schemas.microsoft.com/office/drawing/2014/main" id="{565CC967-73D0-4BD6-A56E-6F61B4E46B9F}"/>
              </a:ext>
            </a:extLst>
          </p:cNvPr>
          <p:cNvPicPr>
            <a:picLocks noChangeAspect="1"/>
          </p:cNvPicPr>
          <p:nvPr/>
        </p:nvPicPr>
        <p:blipFill>
          <a:blip r:embed="rId5"/>
          <a:stretch>
            <a:fillRect/>
          </a:stretch>
        </p:blipFill>
        <p:spPr>
          <a:xfrm>
            <a:off x="662131" y="4542881"/>
            <a:ext cx="5805582" cy="746053"/>
          </a:xfrm>
          <a:prstGeom prst="rect">
            <a:avLst/>
          </a:prstGeom>
        </p:spPr>
      </p:pic>
      <p:cxnSp>
        <p:nvCxnSpPr>
          <p:cNvPr id="33" name="Straight Arrow Connector 32">
            <a:extLst>
              <a:ext uri="{FF2B5EF4-FFF2-40B4-BE49-F238E27FC236}">
                <a16:creationId xmlns:a16="http://schemas.microsoft.com/office/drawing/2014/main" id="{4462F889-ACC0-462B-A397-13BFD3864F24}"/>
              </a:ext>
            </a:extLst>
          </p:cNvPr>
          <p:cNvCxnSpPr/>
          <p:nvPr/>
        </p:nvCxnSpPr>
        <p:spPr>
          <a:xfrm flipV="1">
            <a:off x="2948171" y="2901996"/>
            <a:ext cx="0" cy="1450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F513C488-5E9B-458A-92C3-1E7271C00B3D}"/>
              </a:ext>
            </a:extLst>
          </p:cNvPr>
          <p:cNvSpPr txBox="1"/>
          <p:nvPr/>
        </p:nvSpPr>
        <p:spPr>
          <a:xfrm>
            <a:off x="1778466" y="5452844"/>
            <a:ext cx="3665989" cy="369332"/>
          </a:xfrm>
          <a:prstGeom prst="rect">
            <a:avLst/>
          </a:prstGeom>
          <a:noFill/>
        </p:spPr>
        <p:txBody>
          <a:bodyPr wrap="square" rtlCol="0">
            <a:spAutoFit/>
          </a:bodyPr>
          <a:lstStyle/>
          <a:p>
            <a:r>
              <a:rPr lang="en-US" dirty="0"/>
              <a:t>Fast Fourier Transformation.[6]</a:t>
            </a:r>
            <a:endParaRPr lang="en-IN" dirty="0"/>
          </a:p>
        </p:txBody>
      </p:sp>
      <p:sp>
        <p:nvSpPr>
          <p:cNvPr id="36" name="TextBox 35">
            <a:extLst>
              <a:ext uri="{FF2B5EF4-FFF2-40B4-BE49-F238E27FC236}">
                <a16:creationId xmlns:a16="http://schemas.microsoft.com/office/drawing/2014/main" id="{BE6BC3F7-4D67-4C75-A396-AC0A7E365B12}"/>
              </a:ext>
            </a:extLst>
          </p:cNvPr>
          <p:cNvSpPr txBox="1"/>
          <p:nvPr/>
        </p:nvSpPr>
        <p:spPr>
          <a:xfrm>
            <a:off x="6819899" y="4485661"/>
            <a:ext cx="4533901" cy="1754326"/>
          </a:xfrm>
          <a:prstGeom prst="rect">
            <a:avLst/>
          </a:prstGeom>
          <a:noFill/>
        </p:spPr>
        <p:txBody>
          <a:bodyPr wrap="square">
            <a:spAutoFit/>
          </a:bodyPr>
          <a:lstStyle/>
          <a:p>
            <a:r>
              <a:rPr lang="en-US" dirty="0"/>
              <a:t>N = number of samples ,</a:t>
            </a:r>
          </a:p>
          <a:p>
            <a:r>
              <a:rPr lang="en-US" dirty="0"/>
              <a:t>n = current sample ,</a:t>
            </a:r>
          </a:p>
          <a:p>
            <a:r>
              <a:rPr lang="en-US" dirty="0"/>
              <a:t>k = current frequency,</a:t>
            </a:r>
          </a:p>
          <a:p>
            <a:r>
              <a:rPr lang="en-US" dirty="0"/>
              <a:t>x</a:t>
            </a:r>
            <a:r>
              <a:rPr lang="en-US" baseline="-25000" dirty="0"/>
              <a:t>n</a:t>
            </a:r>
            <a:r>
              <a:rPr lang="en-US" dirty="0"/>
              <a:t> = the sine value at sample n,</a:t>
            </a:r>
          </a:p>
          <a:p>
            <a:r>
              <a:rPr lang="en-US" dirty="0"/>
              <a:t>X</a:t>
            </a:r>
            <a:r>
              <a:rPr lang="en-US" baseline="-25000" dirty="0"/>
              <a:t>k</a:t>
            </a:r>
            <a:r>
              <a:rPr lang="en-US" dirty="0"/>
              <a:t> = the DFT which includes information on both amplitude and phase.</a:t>
            </a:r>
            <a:endParaRPr lang="en-IN" dirty="0"/>
          </a:p>
        </p:txBody>
      </p:sp>
      <p:pic>
        <p:nvPicPr>
          <p:cNvPr id="40" name="Picture 39">
            <a:extLst>
              <a:ext uri="{FF2B5EF4-FFF2-40B4-BE49-F238E27FC236}">
                <a16:creationId xmlns:a16="http://schemas.microsoft.com/office/drawing/2014/main" id="{06A3D90F-1C56-477A-9A86-5993DBC88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4922" y="1432574"/>
            <a:ext cx="3905529" cy="3053087"/>
          </a:xfrm>
          <a:prstGeom prst="rect">
            <a:avLst/>
          </a:prstGeom>
        </p:spPr>
      </p:pic>
      <p:pic>
        <p:nvPicPr>
          <p:cNvPr id="42" name="Picture 41">
            <a:extLst>
              <a:ext uri="{FF2B5EF4-FFF2-40B4-BE49-F238E27FC236}">
                <a16:creationId xmlns:a16="http://schemas.microsoft.com/office/drawing/2014/main" id="{EBDE9AEA-6AA5-4D88-BAA0-FBA8443EC0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1842" y="1245457"/>
            <a:ext cx="4055193" cy="3203202"/>
          </a:xfrm>
          <a:prstGeom prst="rect">
            <a:avLst/>
          </a:prstGeom>
        </p:spPr>
      </p:pic>
      <p:pic>
        <p:nvPicPr>
          <p:cNvPr id="44" name="Picture 43">
            <a:extLst>
              <a:ext uri="{FF2B5EF4-FFF2-40B4-BE49-F238E27FC236}">
                <a16:creationId xmlns:a16="http://schemas.microsoft.com/office/drawing/2014/main" id="{88DE2782-0B6D-4A1D-BD73-F448498AB43C}"/>
              </a:ext>
            </a:extLst>
          </p:cNvPr>
          <p:cNvPicPr>
            <a:picLocks noChangeAspect="1"/>
          </p:cNvPicPr>
          <p:nvPr/>
        </p:nvPicPr>
        <p:blipFill rotWithShape="1">
          <a:blip r:embed="rId8"/>
          <a:srcRect r="57586"/>
          <a:stretch/>
        </p:blipFill>
        <p:spPr>
          <a:xfrm>
            <a:off x="2754798" y="1349544"/>
            <a:ext cx="1048858" cy="528794"/>
          </a:xfrm>
          <a:prstGeom prst="rect">
            <a:avLst/>
          </a:prstGeom>
        </p:spPr>
      </p:pic>
      <p:cxnSp>
        <p:nvCxnSpPr>
          <p:cNvPr id="46" name="Straight Arrow Connector 45">
            <a:extLst>
              <a:ext uri="{FF2B5EF4-FFF2-40B4-BE49-F238E27FC236}">
                <a16:creationId xmlns:a16="http://schemas.microsoft.com/office/drawing/2014/main" id="{202FEDD0-8945-4E72-A769-0D4387EBFE5A}"/>
              </a:ext>
            </a:extLst>
          </p:cNvPr>
          <p:cNvCxnSpPr>
            <a:cxnSpLocks/>
          </p:cNvCxnSpPr>
          <p:nvPr/>
        </p:nvCxnSpPr>
        <p:spPr>
          <a:xfrm>
            <a:off x="3342667" y="1958340"/>
            <a:ext cx="0" cy="7409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19">
            <a:extLst>
              <a:ext uri="{FF2B5EF4-FFF2-40B4-BE49-F238E27FC236}">
                <a16:creationId xmlns:a16="http://schemas.microsoft.com/office/drawing/2014/main" id="{CFD82C3D-BEAA-4FF8-9E71-9856F431A6B2}"/>
              </a:ext>
            </a:extLst>
          </p:cNvPr>
          <p:cNvPicPr>
            <a:picLocks noChangeAspect="1"/>
          </p:cNvPicPr>
          <p:nvPr/>
        </p:nvPicPr>
        <p:blipFill rotWithShape="1">
          <a:blip r:embed="rId9">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21" name="Picture 20">
            <a:extLst>
              <a:ext uri="{FF2B5EF4-FFF2-40B4-BE49-F238E27FC236}">
                <a16:creationId xmlns:a16="http://schemas.microsoft.com/office/drawing/2014/main" id="{FC6F8155-4441-4E25-BDF4-25E3187C10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51766839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809F024-7CD8-465C-B3B2-8193750110AD}"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12</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Thermograms Pre-processing</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743200" cy="369332"/>
          </a:xfrm>
          <a:prstGeom prst="rect">
            <a:avLst/>
          </a:prstGeom>
          <a:noFill/>
        </p:spPr>
        <p:txBody>
          <a:bodyPr wrap="square" rtlCol="0">
            <a:spAutoFit/>
          </a:bodyPr>
          <a:lstStyle/>
          <a:p>
            <a:r>
              <a:rPr lang="en-US" b="1" dirty="0"/>
              <a:t>Identification of phases </a:t>
            </a:r>
            <a:endParaRPr lang="en-IN" b="1" dirty="0"/>
          </a:p>
        </p:txBody>
      </p:sp>
      <p:pic>
        <p:nvPicPr>
          <p:cNvPr id="12" name="Picture 11">
            <a:extLst>
              <a:ext uri="{FF2B5EF4-FFF2-40B4-BE49-F238E27FC236}">
                <a16:creationId xmlns:a16="http://schemas.microsoft.com/office/drawing/2014/main" id="{4F41EAC6-92F5-4A9E-A967-F9793D83B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01" y="1701275"/>
            <a:ext cx="6358618" cy="4081276"/>
          </a:xfrm>
          <a:prstGeom prst="rect">
            <a:avLst/>
          </a:prstGeom>
        </p:spPr>
      </p:pic>
      <p:sp>
        <p:nvSpPr>
          <p:cNvPr id="13" name="TextBox 12">
            <a:extLst>
              <a:ext uri="{FF2B5EF4-FFF2-40B4-BE49-F238E27FC236}">
                <a16:creationId xmlns:a16="http://schemas.microsoft.com/office/drawing/2014/main" id="{F9E58C86-142D-46A5-88AF-D0F622179618}"/>
              </a:ext>
            </a:extLst>
          </p:cNvPr>
          <p:cNvSpPr txBox="1"/>
          <p:nvPr/>
        </p:nvSpPr>
        <p:spPr>
          <a:xfrm>
            <a:off x="7401559" y="3003249"/>
            <a:ext cx="440944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Reflection phase: For object segmentation (identification of features in thermogram).</a:t>
            </a:r>
          </a:p>
          <a:p>
            <a:pPr marL="285750" indent="-285750">
              <a:buFont typeface="Arial" panose="020B0604020202020204" pitchFamily="34" charset="0"/>
              <a:buChar char="•"/>
            </a:pPr>
            <a:r>
              <a:rPr lang="en-US" dirty="0"/>
              <a:t>Radiation phase: For thickness or depth evaluation </a:t>
            </a:r>
          </a:p>
          <a:p>
            <a:endParaRPr lang="en-IN" dirty="0"/>
          </a:p>
        </p:txBody>
      </p:sp>
      <p:pic>
        <p:nvPicPr>
          <p:cNvPr id="11" name="Picture 10">
            <a:extLst>
              <a:ext uri="{FF2B5EF4-FFF2-40B4-BE49-F238E27FC236}">
                <a16:creationId xmlns:a16="http://schemas.microsoft.com/office/drawing/2014/main" id="{C0830DA3-FAEE-4FD2-9F3A-170D5D3F257E}"/>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1A453106-D6FB-43B2-9F69-633A136D7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75136361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13</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Thermograms Pre-processing</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743200" cy="369332"/>
          </a:xfrm>
          <a:prstGeom prst="rect">
            <a:avLst/>
          </a:prstGeom>
          <a:noFill/>
        </p:spPr>
        <p:txBody>
          <a:bodyPr wrap="square" rtlCol="0">
            <a:spAutoFit/>
          </a:bodyPr>
          <a:lstStyle/>
          <a:p>
            <a:r>
              <a:rPr lang="en-US" b="1" dirty="0"/>
              <a:t>Dimension Reduction </a:t>
            </a:r>
            <a:endParaRPr lang="en-IN" b="1" dirty="0"/>
          </a:p>
        </p:txBody>
      </p:sp>
      <p:pic>
        <p:nvPicPr>
          <p:cNvPr id="6" name="Picture 5">
            <a:extLst>
              <a:ext uri="{FF2B5EF4-FFF2-40B4-BE49-F238E27FC236}">
                <a16:creationId xmlns:a16="http://schemas.microsoft.com/office/drawing/2014/main" id="{44197FDE-BA06-4D21-853A-E8E23E69A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14" y="1479165"/>
            <a:ext cx="5451481" cy="2938828"/>
          </a:xfrm>
          <a:prstGeom prst="rect">
            <a:avLst/>
          </a:prstGeom>
        </p:spPr>
      </p:pic>
      <p:pic>
        <p:nvPicPr>
          <p:cNvPr id="14" name="Picture 13">
            <a:extLst>
              <a:ext uri="{FF2B5EF4-FFF2-40B4-BE49-F238E27FC236}">
                <a16:creationId xmlns:a16="http://schemas.microsoft.com/office/drawing/2014/main" id="{892E919D-B697-4447-B48D-2624F2EED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708" y="1641472"/>
            <a:ext cx="5838292" cy="2592463"/>
          </a:xfrm>
          <a:prstGeom prst="rect">
            <a:avLst/>
          </a:prstGeom>
        </p:spPr>
      </p:pic>
      <p:cxnSp>
        <p:nvCxnSpPr>
          <p:cNvPr id="16" name="Straight Arrow Connector 15">
            <a:extLst>
              <a:ext uri="{FF2B5EF4-FFF2-40B4-BE49-F238E27FC236}">
                <a16:creationId xmlns:a16="http://schemas.microsoft.com/office/drawing/2014/main" id="{010ADA50-76C5-4A08-ACE6-DBE7DC81830B}"/>
              </a:ext>
            </a:extLst>
          </p:cNvPr>
          <p:cNvCxnSpPr/>
          <p:nvPr/>
        </p:nvCxnSpPr>
        <p:spPr>
          <a:xfrm>
            <a:off x="5838293" y="2958589"/>
            <a:ext cx="369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86D23D37-6783-44DE-BB98-BC6A5D4FD252}"/>
              </a:ext>
            </a:extLst>
          </p:cNvPr>
          <p:cNvSpPr txBox="1"/>
          <p:nvPr/>
        </p:nvSpPr>
        <p:spPr>
          <a:xfrm>
            <a:off x="7714221" y="4291978"/>
            <a:ext cx="3117266" cy="369332"/>
          </a:xfrm>
          <a:prstGeom prst="rect">
            <a:avLst/>
          </a:prstGeom>
          <a:noFill/>
        </p:spPr>
        <p:txBody>
          <a:bodyPr wrap="square" rtlCol="0">
            <a:spAutoFit/>
          </a:bodyPr>
          <a:lstStyle/>
          <a:p>
            <a:r>
              <a:rPr lang="en-IN" dirty="0"/>
              <a:t>Empirical</a:t>
            </a:r>
            <a:r>
              <a:rPr lang="en-US" dirty="0"/>
              <a:t> Orthogonal Functions</a:t>
            </a:r>
            <a:endParaRPr lang="en-IN" dirty="0"/>
          </a:p>
        </p:txBody>
      </p:sp>
      <p:sp>
        <p:nvSpPr>
          <p:cNvPr id="18" name="TextBox 17">
            <a:extLst>
              <a:ext uri="{FF2B5EF4-FFF2-40B4-BE49-F238E27FC236}">
                <a16:creationId xmlns:a16="http://schemas.microsoft.com/office/drawing/2014/main" id="{290D2FB0-351C-41CE-859E-D264AA7548E4}"/>
              </a:ext>
            </a:extLst>
          </p:cNvPr>
          <p:cNvSpPr txBox="1"/>
          <p:nvPr/>
        </p:nvSpPr>
        <p:spPr>
          <a:xfrm>
            <a:off x="2111052" y="4747220"/>
            <a:ext cx="8485311" cy="1754326"/>
          </a:xfrm>
          <a:prstGeom prst="rect">
            <a:avLst/>
          </a:prstGeom>
          <a:noFill/>
        </p:spPr>
        <p:txBody>
          <a:bodyPr wrap="square" rtlCol="0">
            <a:spAutoFit/>
          </a:bodyPr>
          <a:lstStyle/>
          <a:p>
            <a:pPr algn="ctr"/>
            <a:r>
              <a:rPr lang="en-US" b="1" dirty="0"/>
              <a:t>Principle component analysis (PCA) algorithm</a:t>
            </a:r>
          </a:p>
          <a:p>
            <a:pPr marL="342900" indent="-342900">
              <a:buFont typeface="+mj-lt"/>
              <a:buAutoNum type="arabicPeriod"/>
            </a:pPr>
            <a:r>
              <a:rPr lang="en-US" dirty="0"/>
              <a:t>Rearranging 3d array to 2d array.</a:t>
            </a:r>
          </a:p>
          <a:p>
            <a:pPr marL="342900" indent="-342900">
              <a:buFont typeface="+mj-lt"/>
              <a:buAutoNum type="arabicPeriod"/>
            </a:pPr>
            <a:r>
              <a:rPr lang="en-US" dirty="0"/>
              <a:t>Performing covariance operation.</a:t>
            </a:r>
          </a:p>
          <a:p>
            <a:pPr marL="342900" indent="-342900">
              <a:buFont typeface="+mj-lt"/>
              <a:buAutoNum type="arabicPeriod"/>
            </a:pPr>
            <a:r>
              <a:rPr lang="en-IN" dirty="0"/>
              <a:t>Extracting eigenvector and eigenvalues of the covariance matrix.</a:t>
            </a:r>
          </a:p>
          <a:p>
            <a:pPr marL="342900" indent="-342900">
              <a:buFont typeface="+mj-lt"/>
              <a:buAutoNum type="arabicPeriod"/>
            </a:pPr>
            <a:r>
              <a:rPr lang="en-IN" dirty="0"/>
              <a:t>Performing single value decomposition on eigenvector matrix to obtain the Empirical orthogonal matrix</a:t>
            </a:r>
          </a:p>
        </p:txBody>
      </p:sp>
      <p:pic>
        <p:nvPicPr>
          <p:cNvPr id="15" name="Picture 14">
            <a:extLst>
              <a:ext uri="{FF2B5EF4-FFF2-40B4-BE49-F238E27FC236}">
                <a16:creationId xmlns:a16="http://schemas.microsoft.com/office/drawing/2014/main" id="{0F48E04A-780B-45BB-816E-EB15E1F1CC03}"/>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9" name="Picture 18">
            <a:extLst>
              <a:ext uri="{FF2B5EF4-FFF2-40B4-BE49-F238E27FC236}">
                <a16:creationId xmlns:a16="http://schemas.microsoft.com/office/drawing/2014/main" id="{FD84ABC4-CC06-4189-A433-FF2C6AE14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8722276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14</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 Dataset </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743200" cy="369332"/>
          </a:xfrm>
          <a:prstGeom prst="rect">
            <a:avLst/>
          </a:prstGeom>
          <a:noFill/>
        </p:spPr>
        <p:txBody>
          <a:bodyPr wrap="square" rtlCol="0">
            <a:spAutoFit/>
          </a:bodyPr>
          <a:lstStyle/>
          <a:p>
            <a:r>
              <a:rPr lang="en-US" b="1" dirty="0"/>
              <a:t>Segmentation Mask</a:t>
            </a:r>
            <a:endParaRPr lang="en-IN" b="1" dirty="0"/>
          </a:p>
        </p:txBody>
      </p:sp>
      <p:pic>
        <p:nvPicPr>
          <p:cNvPr id="6" name="Picture 5">
            <a:extLst>
              <a:ext uri="{FF2B5EF4-FFF2-40B4-BE49-F238E27FC236}">
                <a16:creationId xmlns:a16="http://schemas.microsoft.com/office/drawing/2014/main" id="{DFB58D4A-4BEE-45BC-AEC5-5BEB06427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928" y="231529"/>
            <a:ext cx="5101344" cy="5199447"/>
          </a:xfrm>
          <a:prstGeom prst="rect">
            <a:avLst/>
          </a:prstGeom>
        </p:spPr>
      </p:pic>
      <p:pic>
        <p:nvPicPr>
          <p:cNvPr id="15" name="Picture 14">
            <a:extLst>
              <a:ext uri="{FF2B5EF4-FFF2-40B4-BE49-F238E27FC236}">
                <a16:creationId xmlns:a16="http://schemas.microsoft.com/office/drawing/2014/main" id="{1FFC2765-3BD2-449B-AF85-60456E83C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96229"/>
            <a:ext cx="3724664" cy="3634747"/>
          </a:xfrm>
          <a:prstGeom prst="rect">
            <a:avLst/>
          </a:prstGeom>
        </p:spPr>
      </p:pic>
      <p:sp>
        <p:nvSpPr>
          <p:cNvPr id="16" name="TextBox 15">
            <a:extLst>
              <a:ext uri="{FF2B5EF4-FFF2-40B4-BE49-F238E27FC236}">
                <a16:creationId xmlns:a16="http://schemas.microsoft.com/office/drawing/2014/main" id="{CA6F4DC6-1D72-4FB9-9820-D13E48099A19}"/>
              </a:ext>
            </a:extLst>
          </p:cNvPr>
          <p:cNvSpPr txBox="1"/>
          <p:nvPr/>
        </p:nvSpPr>
        <p:spPr>
          <a:xfrm>
            <a:off x="1130515" y="5487434"/>
            <a:ext cx="2993390" cy="646331"/>
          </a:xfrm>
          <a:prstGeom prst="rect">
            <a:avLst/>
          </a:prstGeom>
          <a:noFill/>
        </p:spPr>
        <p:txBody>
          <a:bodyPr wrap="square" rtlCol="0">
            <a:spAutoFit/>
          </a:bodyPr>
          <a:lstStyle/>
          <a:p>
            <a:pPr algn="ctr"/>
            <a:r>
              <a:rPr lang="en-US" dirty="0"/>
              <a:t>Manual segmentation mask generated using </a:t>
            </a:r>
            <a:r>
              <a:rPr lang="en-US" dirty="0" err="1"/>
              <a:t>labelMe</a:t>
            </a:r>
            <a:endParaRPr lang="en-IN" dirty="0"/>
          </a:p>
        </p:txBody>
      </p:sp>
      <p:sp>
        <p:nvSpPr>
          <p:cNvPr id="17" name="TextBox 16">
            <a:extLst>
              <a:ext uri="{FF2B5EF4-FFF2-40B4-BE49-F238E27FC236}">
                <a16:creationId xmlns:a16="http://schemas.microsoft.com/office/drawing/2014/main" id="{339E56C9-A515-4CD7-85A5-994F736353A4}"/>
              </a:ext>
            </a:extLst>
          </p:cNvPr>
          <p:cNvSpPr txBox="1"/>
          <p:nvPr/>
        </p:nvSpPr>
        <p:spPr>
          <a:xfrm>
            <a:off x="6096000" y="5487434"/>
            <a:ext cx="5101344" cy="646331"/>
          </a:xfrm>
          <a:prstGeom prst="rect">
            <a:avLst/>
          </a:prstGeom>
          <a:noFill/>
        </p:spPr>
        <p:txBody>
          <a:bodyPr wrap="square" rtlCol="0">
            <a:spAutoFit/>
          </a:bodyPr>
          <a:lstStyle/>
          <a:p>
            <a:pPr algn="ctr"/>
            <a:r>
              <a:rPr lang="en-US" dirty="0"/>
              <a:t>Performing morphological and logical operations to extract features from the thermogram</a:t>
            </a:r>
            <a:endParaRPr lang="en-IN" dirty="0"/>
          </a:p>
        </p:txBody>
      </p:sp>
      <p:pic>
        <p:nvPicPr>
          <p:cNvPr id="13" name="Picture 12">
            <a:extLst>
              <a:ext uri="{FF2B5EF4-FFF2-40B4-BE49-F238E27FC236}">
                <a16:creationId xmlns:a16="http://schemas.microsoft.com/office/drawing/2014/main" id="{47F8D270-3B17-448E-ACC7-92102AB0ADC1}"/>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7C62A15C-3C23-4A1C-AA71-9863CE3E81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079196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15</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 Dataset </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743200" cy="369332"/>
          </a:xfrm>
          <a:prstGeom prst="rect">
            <a:avLst/>
          </a:prstGeom>
          <a:noFill/>
        </p:spPr>
        <p:txBody>
          <a:bodyPr wrap="square" rtlCol="0">
            <a:spAutoFit/>
          </a:bodyPr>
          <a:lstStyle/>
          <a:p>
            <a:r>
              <a:rPr lang="en-US" b="1" dirty="0"/>
              <a:t>Segmentation Mask</a:t>
            </a:r>
            <a:endParaRPr lang="en-IN" b="1" dirty="0"/>
          </a:p>
        </p:txBody>
      </p:sp>
      <p:pic>
        <p:nvPicPr>
          <p:cNvPr id="11" name="Picture 10">
            <a:extLst>
              <a:ext uri="{FF2B5EF4-FFF2-40B4-BE49-F238E27FC236}">
                <a16:creationId xmlns:a16="http://schemas.microsoft.com/office/drawing/2014/main" id="{F20EEB5A-6645-4697-B684-78B8CA20A417}"/>
              </a:ext>
            </a:extLst>
          </p:cNvPr>
          <p:cNvPicPr>
            <a:picLocks noChangeAspect="1"/>
          </p:cNvPicPr>
          <p:nvPr/>
        </p:nvPicPr>
        <p:blipFill rotWithShape="1">
          <a:blip r:embed="rId2">
            <a:extLst>
              <a:ext uri="{28A0092B-C50C-407E-A947-70E740481C1C}">
                <a14:useLocalDpi xmlns:a14="http://schemas.microsoft.com/office/drawing/2010/main" val="0"/>
              </a:ext>
            </a:extLst>
          </a:blip>
          <a:srcRect r="5728"/>
          <a:stretch/>
        </p:blipFill>
        <p:spPr>
          <a:xfrm>
            <a:off x="8467336" y="1294484"/>
            <a:ext cx="3511304" cy="3634747"/>
          </a:xfrm>
          <a:prstGeom prst="rect">
            <a:avLst/>
          </a:prstGeom>
        </p:spPr>
      </p:pic>
      <p:pic>
        <p:nvPicPr>
          <p:cNvPr id="13" name="Picture 12">
            <a:extLst>
              <a:ext uri="{FF2B5EF4-FFF2-40B4-BE49-F238E27FC236}">
                <a16:creationId xmlns:a16="http://schemas.microsoft.com/office/drawing/2014/main" id="{4DCDF11A-6397-4D51-BFEB-393FF03F7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976" y="1249525"/>
            <a:ext cx="3724664" cy="3724664"/>
          </a:xfrm>
          <a:prstGeom prst="rect">
            <a:avLst/>
          </a:prstGeom>
        </p:spPr>
      </p:pic>
      <p:sp>
        <p:nvSpPr>
          <p:cNvPr id="14" name="TextBox 13">
            <a:extLst>
              <a:ext uri="{FF2B5EF4-FFF2-40B4-BE49-F238E27FC236}">
                <a16:creationId xmlns:a16="http://schemas.microsoft.com/office/drawing/2014/main" id="{55440672-5284-4183-B097-3413378AE015}"/>
              </a:ext>
            </a:extLst>
          </p:cNvPr>
          <p:cNvSpPr txBox="1"/>
          <p:nvPr/>
        </p:nvSpPr>
        <p:spPr>
          <a:xfrm>
            <a:off x="1876548" y="5121359"/>
            <a:ext cx="9113520" cy="369332"/>
          </a:xfrm>
          <a:prstGeom prst="rect">
            <a:avLst/>
          </a:prstGeom>
          <a:noFill/>
        </p:spPr>
        <p:txBody>
          <a:bodyPr wrap="square" rtlCol="0">
            <a:spAutoFit/>
          </a:bodyPr>
          <a:lstStyle/>
          <a:p>
            <a:r>
              <a:rPr lang="en-US" dirty="0"/>
              <a:t>Experiment object (left), Input thermogram (center), and expected segmentation mask (right)</a:t>
            </a:r>
            <a:endParaRPr lang="en-IN" dirty="0"/>
          </a:p>
        </p:txBody>
      </p:sp>
      <p:pic>
        <p:nvPicPr>
          <p:cNvPr id="19" name="Picture 18">
            <a:extLst>
              <a:ext uri="{FF2B5EF4-FFF2-40B4-BE49-F238E27FC236}">
                <a16:creationId xmlns:a16="http://schemas.microsoft.com/office/drawing/2014/main" id="{205FAF6D-F5DF-458E-A86A-1F8C1CEF6C71}"/>
              </a:ext>
            </a:extLst>
          </p:cNvPr>
          <p:cNvPicPr>
            <a:picLocks noChangeAspect="1"/>
          </p:cNvPicPr>
          <p:nvPr/>
        </p:nvPicPr>
        <p:blipFill rotWithShape="1">
          <a:blip r:embed="rId4">
            <a:extLst>
              <a:ext uri="{28A0092B-C50C-407E-A947-70E740481C1C}">
                <a14:useLocalDpi xmlns:a14="http://schemas.microsoft.com/office/drawing/2010/main" val="0"/>
              </a:ext>
            </a:extLst>
          </a:blip>
          <a:srcRect l="4653" t="-265" r="3898" b="42302"/>
          <a:stretch/>
        </p:blipFill>
        <p:spPr>
          <a:xfrm>
            <a:off x="365759" y="1551975"/>
            <a:ext cx="4033521" cy="3119764"/>
          </a:xfrm>
          <a:prstGeom prst="rect">
            <a:avLst/>
          </a:prstGeom>
        </p:spPr>
      </p:pic>
      <p:pic>
        <p:nvPicPr>
          <p:cNvPr id="15" name="Picture 14">
            <a:extLst>
              <a:ext uri="{FF2B5EF4-FFF2-40B4-BE49-F238E27FC236}">
                <a16:creationId xmlns:a16="http://schemas.microsoft.com/office/drawing/2014/main" id="{FF032AEF-DC03-46B8-8EA1-8A8AA59DE5B1}"/>
              </a:ext>
            </a:extLst>
          </p:cNvPr>
          <p:cNvPicPr>
            <a:picLocks noChangeAspect="1"/>
          </p:cNvPicPr>
          <p:nvPr/>
        </p:nvPicPr>
        <p:blipFill rotWithShape="1">
          <a:blip r:embed="rId5">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6" name="Picture 15">
            <a:extLst>
              <a:ext uri="{FF2B5EF4-FFF2-40B4-BE49-F238E27FC236}">
                <a16:creationId xmlns:a16="http://schemas.microsoft.com/office/drawing/2014/main" id="{B48A1278-CA64-45F9-ABCC-75B158DA1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50807100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16</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 Dataset </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743200" cy="369332"/>
          </a:xfrm>
          <a:prstGeom prst="rect">
            <a:avLst/>
          </a:prstGeom>
          <a:noFill/>
        </p:spPr>
        <p:txBody>
          <a:bodyPr wrap="square" rtlCol="0">
            <a:spAutoFit/>
          </a:bodyPr>
          <a:lstStyle/>
          <a:p>
            <a:r>
              <a:rPr lang="en-US" b="1" dirty="0"/>
              <a:t>Data Augmentation</a:t>
            </a:r>
            <a:endParaRPr lang="en-IN" b="1" dirty="0"/>
          </a:p>
        </p:txBody>
      </p:sp>
      <p:sp>
        <p:nvSpPr>
          <p:cNvPr id="4" name="TextBox 3">
            <a:extLst>
              <a:ext uri="{FF2B5EF4-FFF2-40B4-BE49-F238E27FC236}">
                <a16:creationId xmlns:a16="http://schemas.microsoft.com/office/drawing/2014/main" id="{D1D493ED-5D0A-4AEE-840A-32C61C5CE794}"/>
              </a:ext>
            </a:extLst>
          </p:cNvPr>
          <p:cNvSpPr txBox="1"/>
          <p:nvPr/>
        </p:nvSpPr>
        <p:spPr>
          <a:xfrm>
            <a:off x="1239520" y="1534160"/>
            <a:ext cx="10114280" cy="646331"/>
          </a:xfrm>
          <a:prstGeom prst="rect">
            <a:avLst/>
          </a:prstGeom>
          <a:noFill/>
        </p:spPr>
        <p:txBody>
          <a:bodyPr wrap="square" rtlCol="0">
            <a:spAutoFit/>
          </a:bodyPr>
          <a:lstStyle/>
          <a:p>
            <a:r>
              <a:rPr lang="en-US" dirty="0"/>
              <a:t>To generate more complex data by performing operations like flipping, rotation, and shearing on the original dataset. </a:t>
            </a:r>
            <a:endParaRPr lang="en-IN" dirty="0"/>
          </a:p>
        </p:txBody>
      </p:sp>
      <p:pic>
        <p:nvPicPr>
          <p:cNvPr id="12" name="Picture 11">
            <a:extLst>
              <a:ext uri="{FF2B5EF4-FFF2-40B4-BE49-F238E27FC236}">
                <a16:creationId xmlns:a16="http://schemas.microsoft.com/office/drawing/2014/main" id="{D223EBD4-8A93-43FE-93B0-806E0F6CA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527" y="2114064"/>
            <a:ext cx="6488946" cy="3209776"/>
          </a:xfrm>
          <a:prstGeom prst="rect">
            <a:avLst/>
          </a:prstGeom>
        </p:spPr>
      </p:pic>
      <p:sp>
        <p:nvSpPr>
          <p:cNvPr id="16" name="TextBox 15">
            <a:extLst>
              <a:ext uri="{FF2B5EF4-FFF2-40B4-BE49-F238E27FC236}">
                <a16:creationId xmlns:a16="http://schemas.microsoft.com/office/drawing/2014/main" id="{BFCD86D4-8899-4C12-AC6B-22A9D68F66A3}"/>
              </a:ext>
            </a:extLst>
          </p:cNvPr>
          <p:cNvSpPr txBox="1"/>
          <p:nvPr/>
        </p:nvSpPr>
        <p:spPr>
          <a:xfrm>
            <a:off x="3429000" y="5339053"/>
            <a:ext cx="5334000" cy="646331"/>
          </a:xfrm>
          <a:prstGeom prst="rect">
            <a:avLst/>
          </a:prstGeom>
          <a:noFill/>
        </p:spPr>
        <p:txBody>
          <a:bodyPr wrap="square" rtlCol="0">
            <a:spAutoFit/>
          </a:bodyPr>
          <a:lstStyle/>
          <a:p>
            <a:pPr algn="ctr"/>
            <a:r>
              <a:rPr lang="en-US" dirty="0"/>
              <a:t>Input augmented thermogram (left) and expected segmentation output (right)</a:t>
            </a:r>
            <a:endParaRPr lang="en-IN" dirty="0"/>
          </a:p>
        </p:txBody>
      </p:sp>
      <p:pic>
        <p:nvPicPr>
          <p:cNvPr id="13" name="Picture 12">
            <a:extLst>
              <a:ext uri="{FF2B5EF4-FFF2-40B4-BE49-F238E27FC236}">
                <a16:creationId xmlns:a16="http://schemas.microsoft.com/office/drawing/2014/main" id="{5A82DF05-8B2A-434C-874B-AE2E273AAADD}"/>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FDD7E70D-47AB-437C-B7F8-B229D7342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53814805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17</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 Dataset </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743200" cy="369332"/>
          </a:xfrm>
          <a:prstGeom prst="rect">
            <a:avLst/>
          </a:prstGeom>
          <a:noFill/>
        </p:spPr>
        <p:txBody>
          <a:bodyPr wrap="square" rtlCol="0">
            <a:spAutoFit/>
          </a:bodyPr>
          <a:lstStyle/>
          <a:p>
            <a:r>
              <a:rPr lang="en-US" b="1" dirty="0"/>
              <a:t>Data Standardization</a:t>
            </a:r>
            <a:endParaRPr lang="en-IN" b="1" dirty="0"/>
          </a:p>
        </p:txBody>
      </p:sp>
      <p:pic>
        <p:nvPicPr>
          <p:cNvPr id="11" name="Picture 10">
            <a:extLst>
              <a:ext uri="{FF2B5EF4-FFF2-40B4-BE49-F238E27FC236}">
                <a16:creationId xmlns:a16="http://schemas.microsoft.com/office/drawing/2014/main" id="{335EF823-1F48-4FAE-B2A0-01DE5376B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73" y="2030731"/>
            <a:ext cx="7559055" cy="3461011"/>
          </a:xfrm>
          <a:prstGeom prst="rect">
            <a:avLst/>
          </a:prstGeom>
        </p:spPr>
      </p:pic>
      <p:sp>
        <p:nvSpPr>
          <p:cNvPr id="12" name="TextBox 11">
            <a:extLst>
              <a:ext uri="{FF2B5EF4-FFF2-40B4-BE49-F238E27FC236}">
                <a16:creationId xmlns:a16="http://schemas.microsoft.com/office/drawing/2014/main" id="{A25D29A0-7CE8-46D9-96BD-95FC56F66E02}"/>
              </a:ext>
            </a:extLst>
          </p:cNvPr>
          <p:cNvSpPr txBox="1"/>
          <p:nvPr/>
        </p:nvSpPr>
        <p:spPr>
          <a:xfrm>
            <a:off x="1513840" y="1384400"/>
            <a:ext cx="9489440" cy="646331"/>
          </a:xfrm>
          <a:prstGeom prst="rect">
            <a:avLst/>
          </a:prstGeom>
          <a:noFill/>
        </p:spPr>
        <p:txBody>
          <a:bodyPr wrap="square" rtlCol="0">
            <a:spAutoFit/>
          </a:bodyPr>
          <a:lstStyle/>
          <a:p>
            <a:r>
              <a:rPr lang="en-US" dirty="0"/>
              <a:t>Data Standardization is performed to reduce the noise in the datasets and avoid vanishing gradients during training.  </a:t>
            </a:r>
            <a:endParaRPr lang="en-IN" dirty="0"/>
          </a:p>
        </p:txBody>
      </p:sp>
      <p:sp>
        <p:nvSpPr>
          <p:cNvPr id="13" name="TextBox 12">
            <a:extLst>
              <a:ext uri="{FF2B5EF4-FFF2-40B4-BE49-F238E27FC236}">
                <a16:creationId xmlns:a16="http://schemas.microsoft.com/office/drawing/2014/main" id="{7D01FF8F-E4CF-41E9-ACCA-E2FAEE24C1A8}"/>
              </a:ext>
            </a:extLst>
          </p:cNvPr>
          <p:cNvSpPr txBox="1"/>
          <p:nvPr/>
        </p:nvSpPr>
        <p:spPr>
          <a:xfrm>
            <a:off x="4582160" y="5491742"/>
            <a:ext cx="3027680" cy="369332"/>
          </a:xfrm>
          <a:prstGeom prst="rect">
            <a:avLst/>
          </a:prstGeom>
          <a:noFill/>
        </p:spPr>
        <p:txBody>
          <a:bodyPr wrap="square" rtlCol="0">
            <a:spAutoFit/>
          </a:bodyPr>
          <a:lstStyle/>
          <a:p>
            <a:r>
              <a:rPr lang="en-US" dirty="0"/>
              <a:t>Thermograms standardization</a:t>
            </a:r>
            <a:endParaRPr lang="en-IN" dirty="0"/>
          </a:p>
        </p:txBody>
      </p:sp>
      <p:pic>
        <p:nvPicPr>
          <p:cNvPr id="14" name="Picture 13">
            <a:extLst>
              <a:ext uri="{FF2B5EF4-FFF2-40B4-BE49-F238E27FC236}">
                <a16:creationId xmlns:a16="http://schemas.microsoft.com/office/drawing/2014/main" id="{3C05AEA7-58A3-471B-8400-60C0D26F7BAA}"/>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5" name="Picture 14">
            <a:extLst>
              <a:ext uri="{FF2B5EF4-FFF2-40B4-BE49-F238E27FC236}">
                <a16:creationId xmlns:a16="http://schemas.microsoft.com/office/drawing/2014/main" id="{C3BF3612-89C9-40F8-9952-61D1B12FD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9057663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18</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 Dataset </a:t>
            </a:r>
            <a:endParaRPr lang="en-IN" sz="3000" b="1" dirty="0">
              <a:solidFill>
                <a:srgbClr val="0A64A2"/>
              </a:solidFill>
            </a:endParaRPr>
          </a:p>
        </p:txBody>
      </p:sp>
      <p:sp>
        <p:nvSpPr>
          <p:cNvPr id="13" name="TextBox 12">
            <a:extLst>
              <a:ext uri="{FF2B5EF4-FFF2-40B4-BE49-F238E27FC236}">
                <a16:creationId xmlns:a16="http://schemas.microsoft.com/office/drawing/2014/main" id="{5BD7A47A-0C55-4C6D-B0E7-55AA0AE0476D}"/>
              </a:ext>
            </a:extLst>
          </p:cNvPr>
          <p:cNvSpPr txBox="1"/>
          <p:nvPr/>
        </p:nvSpPr>
        <p:spPr>
          <a:xfrm>
            <a:off x="838200" y="943548"/>
            <a:ext cx="4890275" cy="400110"/>
          </a:xfrm>
          <a:prstGeom prst="rect">
            <a:avLst/>
          </a:prstGeom>
          <a:noFill/>
        </p:spPr>
        <p:txBody>
          <a:bodyPr wrap="square" rtlCol="0">
            <a:spAutoFit/>
          </a:bodyPr>
          <a:lstStyle/>
          <a:p>
            <a:r>
              <a:rPr lang="en-US" sz="2000" b="1" dirty="0"/>
              <a:t>Splitting datasets </a:t>
            </a:r>
            <a:endParaRPr lang="en-IN" sz="2000" b="1" dirty="0"/>
          </a:p>
        </p:txBody>
      </p:sp>
      <p:pic>
        <p:nvPicPr>
          <p:cNvPr id="14" name="Picture 13">
            <a:extLst>
              <a:ext uri="{FF2B5EF4-FFF2-40B4-BE49-F238E27FC236}">
                <a16:creationId xmlns:a16="http://schemas.microsoft.com/office/drawing/2014/main" id="{1700C3CC-B94F-4F21-8EFD-319E5B0AFA3A}"/>
              </a:ext>
            </a:extLst>
          </p:cNvPr>
          <p:cNvPicPr>
            <a:picLocks noChangeAspect="1"/>
          </p:cNvPicPr>
          <p:nvPr/>
        </p:nvPicPr>
        <p:blipFill>
          <a:blip r:embed="rId2"/>
          <a:stretch>
            <a:fillRect/>
          </a:stretch>
        </p:blipFill>
        <p:spPr>
          <a:xfrm>
            <a:off x="965467" y="1421854"/>
            <a:ext cx="5766909" cy="4348816"/>
          </a:xfrm>
          <a:prstGeom prst="rect">
            <a:avLst/>
          </a:prstGeom>
        </p:spPr>
      </p:pic>
      <p:sp>
        <p:nvSpPr>
          <p:cNvPr id="15" name="TextBox 14">
            <a:extLst>
              <a:ext uri="{FF2B5EF4-FFF2-40B4-BE49-F238E27FC236}">
                <a16:creationId xmlns:a16="http://schemas.microsoft.com/office/drawing/2014/main" id="{214D0BA0-6C24-4E31-B349-91E03E62116A}"/>
              </a:ext>
            </a:extLst>
          </p:cNvPr>
          <p:cNvSpPr txBox="1"/>
          <p:nvPr/>
        </p:nvSpPr>
        <p:spPr>
          <a:xfrm>
            <a:off x="2776714" y="5914452"/>
            <a:ext cx="3024646" cy="369332"/>
          </a:xfrm>
          <a:prstGeom prst="rect">
            <a:avLst/>
          </a:prstGeom>
          <a:noFill/>
        </p:spPr>
        <p:txBody>
          <a:bodyPr wrap="square" rtlCol="0">
            <a:spAutoFit/>
          </a:bodyPr>
          <a:lstStyle/>
          <a:p>
            <a:r>
              <a:rPr lang="en-US" dirty="0"/>
              <a:t>Dataset splitting process. [7]  </a:t>
            </a:r>
            <a:endParaRPr lang="en-IN" dirty="0"/>
          </a:p>
        </p:txBody>
      </p:sp>
      <p:graphicFrame>
        <p:nvGraphicFramePr>
          <p:cNvPr id="6" name="Table 10">
            <a:extLst>
              <a:ext uri="{FF2B5EF4-FFF2-40B4-BE49-F238E27FC236}">
                <a16:creationId xmlns:a16="http://schemas.microsoft.com/office/drawing/2014/main" id="{25E930B3-2BC7-44F7-ACA7-EFCF94831CB5}"/>
              </a:ext>
            </a:extLst>
          </p:cNvPr>
          <p:cNvGraphicFramePr>
            <a:graphicFrameLocks noGrp="1"/>
          </p:cNvGraphicFramePr>
          <p:nvPr>
            <p:extLst>
              <p:ext uri="{D42A27DB-BD31-4B8C-83A1-F6EECF244321}">
                <p14:modId xmlns:p14="http://schemas.microsoft.com/office/powerpoint/2010/main" val="2128532636"/>
              </p:ext>
            </p:extLst>
          </p:nvPr>
        </p:nvGraphicFramePr>
        <p:xfrm>
          <a:off x="7165697" y="2722784"/>
          <a:ext cx="4645302" cy="1746955"/>
        </p:xfrm>
        <a:graphic>
          <a:graphicData uri="http://schemas.openxmlformats.org/drawingml/2006/table">
            <a:tbl>
              <a:tblPr firstRow="1" bandRow="1">
                <a:tableStyleId>{5C22544A-7EE6-4342-B048-85BDC9FD1C3A}</a:tableStyleId>
              </a:tblPr>
              <a:tblGrid>
                <a:gridCol w="1548434">
                  <a:extLst>
                    <a:ext uri="{9D8B030D-6E8A-4147-A177-3AD203B41FA5}">
                      <a16:colId xmlns:a16="http://schemas.microsoft.com/office/drawing/2014/main" val="1812572368"/>
                    </a:ext>
                  </a:extLst>
                </a:gridCol>
                <a:gridCol w="1548434">
                  <a:extLst>
                    <a:ext uri="{9D8B030D-6E8A-4147-A177-3AD203B41FA5}">
                      <a16:colId xmlns:a16="http://schemas.microsoft.com/office/drawing/2014/main" val="2839469464"/>
                    </a:ext>
                  </a:extLst>
                </a:gridCol>
                <a:gridCol w="1548434">
                  <a:extLst>
                    <a:ext uri="{9D8B030D-6E8A-4147-A177-3AD203B41FA5}">
                      <a16:colId xmlns:a16="http://schemas.microsoft.com/office/drawing/2014/main" val="1558107322"/>
                    </a:ext>
                  </a:extLst>
                </a:gridCol>
              </a:tblGrid>
              <a:tr h="643615">
                <a:tc>
                  <a:txBody>
                    <a:bodyPr/>
                    <a:lstStyle/>
                    <a:p>
                      <a:r>
                        <a:rPr lang="en-US" dirty="0"/>
                        <a:t>Dataset</a:t>
                      </a:r>
                      <a:endParaRPr lang="en-IN" dirty="0"/>
                    </a:p>
                  </a:txBody>
                  <a:tcPr/>
                </a:tc>
                <a:tc>
                  <a:txBody>
                    <a:bodyPr/>
                    <a:lstStyle/>
                    <a:p>
                      <a:r>
                        <a:rPr lang="en-US" dirty="0"/>
                        <a:t>Augmentation</a:t>
                      </a:r>
                      <a:endParaRPr lang="en-IN" dirty="0"/>
                    </a:p>
                  </a:txBody>
                  <a:tcPr/>
                </a:tc>
                <a:tc>
                  <a:txBody>
                    <a:bodyPr/>
                    <a:lstStyle/>
                    <a:p>
                      <a:r>
                        <a:rPr lang="en-US" dirty="0"/>
                        <a:t>Size (No of thermograms)</a:t>
                      </a:r>
                      <a:endParaRPr lang="en-IN" dirty="0"/>
                    </a:p>
                  </a:txBody>
                  <a:tcPr/>
                </a:tc>
                <a:extLst>
                  <a:ext uri="{0D108BD9-81ED-4DB2-BD59-A6C34878D82A}">
                    <a16:rowId xmlns:a16="http://schemas.microsoft.com/office/drawing/2014/main" val="2365888158"/>
                  </a:ext>
                </a:extLst>
              </a:tr>
              <a:tr h="367780">
                <a:tc>
                  <a:txBody>
                    <a:bodyPr/>
                    <a:lstStyle/>
                    <a:p>
                      <a:r>
                        <a:rPr lang="en-US" dirty="0"/>
                        <a:t>Training </a:t>
                      </a:r>
                      <a:endParaRPr lang="en-IN" dirty="0"/>
                    </a:p>
                  </a:txBody>
                  <a:tcPr/>
                </a:tc>
                <a:tc>
                  <a:txBody>
                    <a:bodyPr/>
                    <a:lstStyle/>
                    <a:p>
                      <a:r>
                        <a:rPr lang="en-US" dirty="0"/>
                        <a:t>Yes</a:t>
                      </a:r>
                      <a:endParaRPr lang="en-IN" dirty="0"/>
                    </a:p>
                  </a:txBody>
                  <a:tcPr/>
                </a:tc>
                <a:tc>
                  <a:txBody>
                    <a:bodyPr/>
                    <a:lstStyle/>
                    <a:p>
                      <a:r>
                        <a:rPr lang="en-US" dirty="0"/>
                        <a:t>12,500</a:t>
                      </a:r>
                      <a:endParaRPr lang="en-IN" dirty="0"/>
                    </a:p>
                  </a:txBody>
                  <a:tcPr/>
                </a:tc>
                <a:extLst>
                  <a:ext uri="{0D108BD9-81ED-4DB2-BD59-A6C34878D82A}">
                    <a16:rowId xmlns:a16="http://schemas.microsoft.com/office/drawing/2014/main" val="1150602147"/>
                  </a:ext>
                </a:extLst>
              </a:tr>
              <a:tr h="367780">
                <a:tc>
                  <a:txBody>
                    <a:bodyPr/>
                    <a:lstStyle/>
                    <a:p>
                      <a:r>
                        <a:rPr lang="en-US" dirty="0"/>
                        <a:t>Validation</a:t>
                      </a:r>
                      <a:endParaRPr lang="en-IN" dirty="0"/>
                    </a:p>
                  </a:txBody>
                  <a:tcPr/>
                </a:tc>
                <a:tc>
                  <a:txBody>
                    <a:bodyPr/>
                    <a:lstStyle/>
                    <a:p>
                      <a:r>
                        <a:rPr lang="en-US" dirty="0"/>
                        <a:t>No </a:t>
                      </a:r>
                      <a:endParaRPr lang="en-IN" dirty="0"/>
                    </a:p>
                  </a:txBody>
                  <a:tcPr/>
                </a:tc>
                <a:tc>
                  <a:txBody>
                    <a:bodyPr/>
                    <a:lstStyle/>
                    <a:p>
                      <a:r>
                        <a:rPr lang="en-US" dirty="0"/>
                        <a:t>4,500</a:t>
                      </a:r>
                      <a:endParaRPr lang="en-IN" dirty="0"/>
                    </a:p>
                  </a:txBody>
                  <a:tcPr/>
                </a:tc>
                <a:extLst>
                  <a:ext uri="{0D108BD9-81ED-4DB2-BD59-A6C34878D82A}">
                    <a16:rowId xmlns:a16="http://schemas.microsoft.com/office/drawing/2014/main" val="251434810"/>
                  </a:ext>
                </a:extLst>
              </a:tr>
              <a:tr h="367780">
                <a:tc>
                  <a:txBody>
                    <a:bodyPr/>
                    <a:lstStyle/>
                    <a:p>
                      <a:r>
                        <a:rPr lang="en-US" dirty="0"/>
                        <a:t>Test</a:t>
                      </a:r>
                      <a:endParaRPr lang="en-IN" dirty="0"/>
                    </a:p>
                  </a:txBody>
                  <a:tcPr/>
                </a:tc>
                <a:tc>
                  <a:txBody>
                    <a:bodyPr/>
                    <a:lstStyle/>
                    <a:p>
                      <a:r>
                        <a:rPr lang="en-US" dirty="0"/>
                        <a:t>Yes</a:t>
                      </a:r>
                      <a:endParaRPr lang="en-IN" dirty="0"/>
                    </a:p>
                  </a:txBody>
                  <a:tcPr/>
                </a:tc>
                <a:tc>
                  <a:txBody>
                    <a:bodyPr/>
                    <a:lstStyle/>
                    <a:p>
                      <a:r>
                        <a:rPr lang="en-US" dirty="0"/>
                        <a:t>5,000</a:t>
                      </a:r>
                      <a:endParaRPr lang="en-IN" dirty="0"/>
                    </a:p>
                  </a:txBody>
                  <a:tcPr/>
                </a:tc>
                <a:extLst>
                  <a:ext uri="{0D108BD9-81ED-4DB2-BD59-A6C34878D82A}">
                    <a16:rowId xmlns:a16="http://schemas.microsoft.com/office/drawing/2014/main" val="3802469339"/>
                  </a:ext>
                </a:extLst>
              </a:tr>
            </a:tbl>
          </a:graphicData>
        </a:graphic>
      </p:graphicFrame>
      <p:pic>
        <p:nvPicPr>
          <p:cNvPr id="12" name="Picture 11">
            <a:extLst>
              <a:ext uri="{FF2B5EF4-FFF2-40B4-BE49-F238E27FC236}">
                <a16:creationId xmlns:a16="http://schemas.microsoft.com/office/drawing/2014/main" id="{7FC389B8-8BA5-4C4C-A49D-A88739FF9AD6}"/>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6" name="Picture 15">
            <a:extLst>
              <a:ext uri="{FF2B5EF4-FFF2-40B4-BE49-F238E27FC236}">
                <a16:creationId xmlns:a16="http://schemas.microsoft.com/office/drawing/2014/main" id="{B234A708-3F85-4DB4-9C06-49408D642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51684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19</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Object Segmentation - </a:t>
            </a:r>
            <a:r>
              <a:rPr lang="en-US" b="1" dirty="0">
                <a:solidFill>
                  <a:srgbClr val="0A64A2"/>
                </a:solidFill>
              </a:rPr>
              <a:t>Neural Network Basics</a:t>
            </a:r>
            <a:endParaRPr lang="en-IN" b="1" dirty="0">
              <a:solidFill>
                <a:srgbClr val="0A64A2"/>
              </a:solidFill>
            </a:endParaRPr>
          </a:p>
        </p:txBody>
      </p:sp>
      <p:sp>
        <p:nvSpPr>
          <p:cNvPr id="18" name="TextBox 17">
            <a:extLst>
              <a:ext uri="{FF2B5EF4-FFF2-40B4-BE49-F238E27FC236}">
                <a16:creationId xmlns:a16="http://schemas.microsoft.com/office/drawing/2014/main" id="{4C65E146-FBB7-47AC-936F-EB09CD7AD5D4}"/>
              </a:ext>
            </a:extLst>
          </p:cNvPr>
          <p:cNvSpPr txBox="1"/>
          <p:nvPr/>
        </p:nvSpPr>
        <p:spPr>
          <a:xfrm>
            <a:off x="965467" y="1093586"/>
            <a:ext cx="7944853"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loss function for multi-class classification is cross-entropy. [8]</a:t>
            </a:r>
          </a:p>
        </p:txBody>
      </p:sp>
      <p:sp>
        <p:nvSpPr>
          <p:cNvPr id="23" name="TextBox 22">
            <a:extLst>
              <a:ext uri="{FF2B5EF4-FFF2-40B4-BE49-F238E27FC236}">
                <a16:creationId xmlns:a16="http://schemas.microsoft.com/office/drawing/2014/main" id="{C484B12F-FDEE-4B17-9054-FC237CC5A461}"/>
              </a:ext>
            </a:extLst>
          </p:cNvPr>
          <p:cNvSpPr txBox="1"/>
          <p:nvPr/>
        </p:nvSpPr>
        <p:spPr>
          <a:xfrm>
            <a:off x="7954949" y="1728135"/>
            <a:ext cx="2906091"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a:t>
            </a:r>
          </a:p>
          <a:p>
            <a:pPr marL="285750" indent="-285750">
              <a:buFont typeface="Arial" panose="020B0604020202020204" pitchFamily="34" charset="0"/>
              <a:buChar char="•"/>
            </a:pPr>
            <a:r>
              <a:rPr lang="cy-GB"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is the actual output.</a:t>
            </a:r>
          </a:p>
          <a:p>
            <a:pPr marL="285750" indent="-285750">
              <a:buFont typeface="Arial" panose="020B0604020202020204" pitchFamily="34" charset="0"/>
              <a:buChar char="•"/>
            </a:pPr>
            <a:r>
              <a:rPr lang="cy-GB" dirty="0">
                <a:latin typeface="Times New Roman" panose="02020603050405020304" pitchFamily="18" charset="0"/>
                <a:cs typeface="Times New Roman" panose="02020603050405020304" pitchFamily="18" charset="0"/>
              </a:rPr>
              <a:t>ŷ</a:t>
            </a:r>
            <a:r>
              <a:rPr lang="en-US" dirty="0">
                <a:latin typeface="Times New Roman" panose="02020603050405020304" pitchFamily="18" charset="0"/>
                <a:cs typeface="Times New Roman" panose="02020603050405020304" pitchFamily="18" charset="0"/>
              </a:rPr>
              <a:t> is the predicted output.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 are number of samples</a:t>
            </a:r>
            <a:endParaRPr lang="en-IN"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657880" y="975845"/>
            <a:ext cx="3853160" cy="400110"/>
          </a:xfrm>
          <a:prstGeom prst="rect">
            <a:avLst/>
          </a:prstGeom>
          <a:noFill/>
        </p:spPr>
        <p:txBody>
          <a:bodyPr wrap="square" rtlCol="0">
            <a:spAutoFit/>
          </a:bodyPr>
          <a:lstStyle/>
          <a:p>
            <a:r>
              <a:rPr lang="en-US" sz="2000" b="1" dirty="0"/>
              <a:t>Loss Function and accuarcy :</a:t>
            </a:r>
            <a:endParaRPr lang="en-IN" sz="2000" b="1" dirty="0"/>
          </a:p>
        </p:txBody>
      </p:sp>
      <p:pic>
        <p:nvPicPr>
          <p:cNvPr id="4" name="Picture 3">
            <a:extLst>
              <a:ext uri="{FF2B5EF4-FFF2-40B4-BE49-F238E27FC236}">
                <a16:creationId xmlns:a16="http://schemas.microsoft.com/office/drawing/2014/main" id="{E3C53AFF-74C9-433C-A879-4E2F109CC2FC}"/>
              </a:ext>
            </a:extLst>
          </p:cNvPr>
          <p:cNvPicPr>
            <a:picLocks noChangeAspect="1"/>
          </p:cNvPicPr>
          <p:nvPr/>
        </p:nvPicPr>
        <p:blipFill>
          <a:blip r:embed="rId2"/>
          <a:stretch>
            <a:fillRect/>
          </a:stretch>
        </p:blipFill>
        <p:spPr>
          <a:xfrm>
            <a:off x="1460024" y="1982265"/>
            <a:ext cx="5533737" cy="757868"/>
          </a:xfrm>
          <a:prstGeom prst="rect">
            <a:avLst/>
          </a:prstGeom>
        </p:spPr>
      </p:pic>
      <p:graphicFrame>
        <p:nvGraphicFramePr>
          <p:cNvPr id="28" name="Table 28">
            <a:extLst>
              <a:ext uri="{FF2B5EF4-FFF2-40B4-BE49-F238E27FC236}">
                <a16:creationId xmlns:a16="http://schemas.microsoft.com/office/drawing/2014/main" id="{50AE27EF-1C90-4D64-8B8A-63F1FB4FD58F}"/>
              </a:ext>
            </a:extLst>
          </p:cNvPr>
          <p:cNvGraphicFramePr>
            <a:graphicFrameLocks noGrp="1"/>
          </p:cNvGraphicFramePr>
          <p:nvPr>
            <p:extLst>
              <p:ext uri="{D42A27DB-BD31-4B8C-83A1-F6EECF244321}">
                <p14:modId xmlns:p14="http://schemas.microsoft.com/office/powerpoint/2010/main" val="3415234216"/>
              </p:ext>
            </p:extLst>
          </p:nvPr>
        </p:nvGraphicFramePr>
        <p:xfrm>
          <a:off x="1556580" y="3355111"/>
          <a:ext cx="4539420" cy="2194560"/>
        </p:xfrm>
        <a:graphic>
          <a:graphicData uri="http://schemas.openxmlformats.org/drawingml/2006/table">
            <a:tbl>
              <a:tblPr firstRow="1" bandRow="1">
                <a:tableStyleId>{5C22544A-7EE6-4342-B048-85BDC9FD1C3A}</a:tableStyleId>
              </a:tblPr>
              <a:tblGrid>
                <a:gridCol w="1513140">
                  <a:extLst>
                    <a:ext uri="{9D8B030D-6E8A-4147-A177-3AD203B41FA5}">
                      <a16:colId xmlns:a16="http://schemas.microsoft.com/office/drawing/2014/main" val="3834903931"/>
                    </a:ext>
                  </a:extLst>
                </a:gridCol>
                <a:gridCol w="1513140">
                  <a:extLst>
                    <a:ext uri="{9D8B030D-6E8A-4147-A177-3AD203B41FA5}">
                      <a16:colId xmlns:a16="http://schemas.microsoft.com/office/drawing/2014/main" val="3936351995"/>
                    </a:ext>
                  </a:extLst>
                </a:gridCol>
                <a:gridCol w="1513140">
                  <a:extLst>
                    <a:ext uri="{9D8B030D-6E8A-4147-A177-3AD203B41FA5}">
                      <a16:colId xmlns:a16="http://schemas.microsoft.com/office/drawing/2014/main" val="4077620625"/>
                    </a:ext>
                  </a:extLst>
                </a:gridCol>
              </a:tblGrid>
              <a:tr h="581843">
                <a:tc>
                  <a:txBody>
                    <a:bodyPr/>
                    <a:lstStyle/>
                    <a:p>
                      <a:pPr algn="ctr"/>
                      <a:r>
                        <a:rPr lang="en-US" dirty="0"/>
                        <a:t>CM</a:t>
                      </a:r>
                      <a:endParaRPr lang="en-IN" dirty="0"/>
                    </a:p>
                  </a:txBody>
                  <a:tcPr/>
                </a:tc>
                <a:tc>
                  <a:txBody>
                    <a:bodyPr/>
                    <a:lstStyle/>
                    <a:p>
                      <a:pPr algn="l"/>
                      <a:r>
                        <a:rPr lang="en-US" dirty="0"/>
                        <a:t>Actual Positive (1)</a:t>
                      </a:r>
                      <a:endParaRPr lang="en-IN" dirty="0"/>
                    </a:p>
                  </a:txBody>
                  <a:tcPr/>
                </a:tc>
                <a:tc>
                  <a:txBody>
                    <a:bodyPr/>
                    <a:lstStyle/>
                    <a:p>
                      <a:pPr algn="l"/>
                      <a:r>
                        <a:rPr lang="en-US" dirty="0"/>
                        <a:t>Actual Negative (0)</a:t>
                      </a:r>
                      <a:endParaRPr lang="en-IN" dirty="0"/>
                    </a:p>
                  </a:txBody>
                  <a:tcPr/>
                </a:tc>
                <a:extLst>
                  <a:ext uri="{0D108BD9-81ED-4DB2-BD59-A6C34878D82A}">
                    <a16:rowId xmlns:a16="http://schemas.microsoft.com/office/drawing/2014/main" val="4035093876"/>
                  </a:ext>
                </a:extLst>
              </a:tr>
              <a:tr h="581843">
                <a:tc>
                  <a:txBody>
                    <a:bodyPr/>
                    <a:lstStyle/>
                    <a:p>
                      <a:pPr algn="l"/>
                      <a:r>
                        <a:rPr lang="en-US" b="1" dirty="0">
                          <a:solidFill>
                            <a:schemeClr val="tx1"/>
                          </a:solidFill>
                        </a:rPr>
                        <a:t>Predicted positive (1)</a:t>
                      </a:r>
                      <a:endParaRPr lang="en-IN" b="1" dirty="0">
                        <a:solidFill>
                          <a:schemeClr val="tx1"/>
                        </a:solidFill>
                      </a:endParaRPr>
                    </a:p>
                  </a:txBody>
                  <a:tcPr/>
                </a:tc>
                <a:tc>
                  <a:txBody>
                    <a:bodyPr/>
                    <a:lstStyle/>
                    <a:p>
                      <a:pPr algn="ctr"/>
                      <a:r>
                        <a:rPr lang="en-US" dirty="0"/>
                        <a:t>True Positives (TP)</a:t>
                      </a:r>
                      <a:endParaRPr lang="en-IN" dirty="0"/>
                    </a:p>
                  </a:txBody>
                  <a:tcPr/>
                </a:tc>
                <a:tc>
                  <a:txBody>
                    <a:bodyPr/>
                    <a:lstStyle/>
                    <a:p>
                      <a:pPr algn="ctr"/>
                      <a:r>
                        <a:rPr lang="en-US" dirty="0"/>
                        <a:t>False Positives (FP)</a:t>
                      </a:r>
                      <a:endParaRPr lang="en-IN" dirty="0"/>
                    </a:p>
                  </a:txBody>
                  <a:tcPr/>
                </a:tc>
                <a:extLst>
                  <a:ext uri="{0D108BD9-81ED-4DB2-BD59-A6C34878D82A}">
                    <a16:rowId xmlns:a16="http://schemas.microsoft.com/office/drawing/2014/main" val="2888147760"/>
                  </a:ext>
                </a:extLst>
              </a:tr>
              <a:tr h="581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Predicted Negative (0)</a:t>
                      </a:r>
                      <a:endParaRPr lang="en-IN" b="1" dirty="0"/>
                    </a:p>
                  </a:txBody>
                  <a:tcPr/>
                </a:tc>
                <a:tc>
                  <a:txBody>
                    <a:bodyPr/>
                    <a:lstStyle/>
                    <a:p>
                      <a:pPr algn="ctr"/>
                      <a:r>
                        <a:rPr lang="en-US" dirty="0"/>
                        <a:t>False Negatives (FN)</a:t>
                      </a:r>
                      <a:endParaRPr lang="en-IN" dirty="0"/>
                    </a:p>
                  </a:txBody>
                  <a:tcPr/>
                </a:tc>
                <a:tc>
                  <a:txBody>
                    <a:bodyPr/>
                    <a:lstStyle/>
                    <a:p>
                      <a:pPr algn="ctr"/>
                      <a:r>
                        <a:rPr lang="en-US" dirty="0"/>
                        <a:t>True Negatives (TN)</a:t>
                      </a:r>
                      <a:endParaRPr lang="en-IN" dirty="0"/>
                    </a:p>
                  </a:txBody>
                  <a:tcPr/>
                </a:tc>
                <a:extLst>
                  <a:ext uri="{0D108BD9-81ED-4DB2-BD59-A6C34878D82A}">
                    <a16:rowId xmlns:a16="http://schemas.microsoft.com/office/drawing/2014/main" val="604785200"/>
                  </a:ext>
                </a:extLst>
              </a:tr>
            </a:tbl>
          </a:graphicData>
        </a:graphic>
      </p:graphicFrame>
      <p:sp>
        <p:nvSpPr>
          <p:cNvPr id="29" name="TextBox 28">
            <a:extLst>
              <a:ext uri="{FF2B5EF4-FFF2-40B4-BE49-F238E27FC236}">
                <a16:creationId xmlns:a16="http://schemas.microsoft.com/office/drawing/2014/main" id="{F988E623-99E4-424A-81D0-CC5E46B51057}"/>
              </a:ext>
            </a:extLst>
          </p:cNvPr>
          <p:cNvSpPr txBox="1"/>
          <p:nvPr/>
        </p:nvSpPr>
        <p:spPr>
          <a:xfrm>
            <a:off x="2674925" y="5692493"/>
            <a:ext cx="2302730" cy="369332"/>
          </a:xfrm>
          <a:prstGeom prst="rect">
            <a:avLst/>
          </a:prstGeom>
          <a:noFill/>
        </p:spPr>
        <p:txBody>
          <a:bodyPr wrap="square" rtlCol="0">
            <a:spAutoFit/>
          </a:bodyPr>
          <a:lstStyle/>
          <a:p>
            <a:r>
              <a:rPr lang="en-US" dirty="0"/>
              <a:t>Confusion Matrix (CM)</a:t>
            </a:r>
            <a:endParaRPr lang="en-IN" dirty="0"/>
          </a:p>
        </p:txBody>
      </p:sp>
      <p:pic>
        <p:nvPicPr>
          <p:cNvPr id="31" name="Picture 30">
            <a:extLst>
              <a:ext uri="{FF2B5EF4-FFF2-40B4-BE49-F238E27FC236}">
                <a16:creationId xmlns:a16="http://schemas.microsoft.com/office/drawing/2014/main" id="{A4E79BDE-38CE-4533-AE6B-6C173CA8CE73}"/>
              </a:ext>
            </a:extLst>
          </p:cNvPr>
          <p:cNvPicPr>
            <a:picLocks noChangeAspect="1"/>
          </p:cNvPicPr>
          <p:nvPr/>
        </p:nvPicPr>
        <p:blipFill>
          <a:blip r:embed="rId3"/>
          <a:stretch>
            <a:fillRect/>
          </a:stretch>
        </p:blipFill>
        <p:spPr>
          <a:xfrm>
            <a:off x="6951641" y="4294318"/>
            <a:ext cx="3909399" cy="746825"/>
          </a:xfrm>
          <a:prstGeom prst="rect">
            <a:avLst/>
          </a:prstGeom>
        </p:spPr>
      </p:pic>
      <p:pic>
        <p:nvPicPr>
          <p:cNvPr id="15" name="Picture 14">
            <a:extLst>
              <a:ext uri="{FF2B5EF4-FFF2-40B4-BE49-F238E27FC236}">
                <a16:creationId xmlns:a16="http://schemas.microsoft.com/office/drawing/2014/main" id="{CA2B8C9B-8283-4CC6-BABE-B11C0C4C29E9}"/>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6" name="Picture 15">
            <a:extLst>
              <a:ext uri="{FF2B5EF4-FFF2-40B4-BE49-F238E27FC236}">
                <a16:creationId xmlns:a16="http://schemas.microsoft.com/office/drawing/2014/main" id="{D504E287-6787-46F7-93D2-04AB1E743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92866582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286663-64E5-4FA1-A573-8DA0C01BC69A}"/>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A3CE8F52-870F-48CE-B70C-AB150049889F}"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396837"/>
            <a:ext cx="2743200" cy="365125"/>
          </a:xfrm>
        </p:spPr>
        <p:txBody>
          <a:bodyPr/>
          <a:lstStyle/>
          <a:p>
            <a:fld id="{702FC8D5-3E72-41F2-8214-F34C0DF89EFB}" type="slidenum">
              <a:rPr lang="en-IN" smtClean="0"/>
              <a:t>2</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2943225" cy="553998"/>
          </a:xfrm>
          <a:prstGeom prst="rect">
            <a:avLst/>
          </a:prstGeom>
          <a:noFill/>
        </p:spPr>
        <p:txBody>
          <a:bodyPr wrap="square" rtlCol="0">
            <a:spAutoFit/>
          </a:bodyPr>
          <a:lstStyle/>
          <a:p>
            <a:r>
              <a:rPr lang="en-US" sz="3000" b="1" dirty="0">
                <a:solidFill>
                  <a:srgbClr val="0A64A2"/>
                </a:solidFill>
              </a:rPr>
              <a:t>Content</a:t>
            </a:r>
            <a:endParaRPr lang="en-IN" sz="3000" b="1" dirty="0">
              <a:solidFill>
                <a:srgbClr val="0A64A2"/>
              </a:solidFill>
            </a:endParaRPr>
          </a:p>
        </p:txBody>
      </p:sp>
      <p:sp>
        <p:nvSpPr>
          <p:cNvPr id="3" name="TextBox 2">
            <a:extLst>
              <a:ext uri="{FF2B5EF4-FFF2-40B4-BE49-F238E27FC236}">
                <a16:creationId xmlns:a16="http://schemas.microsoft.com/office/drawing/2014/main" id="{EB11BE47-8396-4AF9-9970-E46BA103719C}"/>
              </a:ext>
            </a:extLst>
          </p:cNvPr>
          <p:cNvSpPr txBox="1"/>
          <p:nvPr/>
        </p:nvSpPr>
        <p:spPr>
          <a:xfrm>
            <a:off x="1428750" y="1534571"/>
            <a:ext cx="6724650"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Motivation</a:t>
            </a:r>
          </a:p>
          <a:p>
            <a:pPr marL="285750" indent="-285750">
              <a:lnSpc>
                <a:spcPct val="150000"/>
              </a:lnSpc>
              <a:buFont typeface="Arial" panose="020B0604020202020204" pitchFamily="34" charset="0"/>
              <a:buChar char="•"/>
            </a:pPr>
            <a:r>
              <a:rPr lang="en-US" dirty="0"/>
              <a:t>Thermograms extraction and manipulation</a:t>
            </a:r>
          </a:p>
          <a:p>
            <a:pPr marL="285750" indent="-285750">
              <a:lnSpc>
                <a:spcPct val="150000"/>
              </a:lnSpc>
              <a:buFont typeface="Arial" panose="020B0604020202020204" pitchFamily="34" charset="0"/>
              <a:buChar char="•"/>
            </a:pPr>
            <a:r>
              <a:rPr lang="en-US" dirty="0"/>
              <a:t>Thermogram pre-processing</a:t>
            </a:r>
          </a:p>
          <a:p>
            <a:pPr marL="285750" indent="-285750">
              <a:lnSpc>
                <a:spcPct val="150000"/>
              </a:lnSpc>
              <a:buFont typeface="Arial" panose="020B0604020202020204" pitchFamily="34" charset="0"/>
              <a:buChar char="•"/>
            </a:pPr>
            <a:r>
              <a:rPr lang="en-US" dirty="0"/>
              <a:t>Machine learning for object segmentation</a:t>
            </a:r>
          </a:p>
          <a:p>
            <a:pPr marL="285750" indent="-285750">
              <a:lnSpc>
                <a:spcPct val="150000"/>
              </a:lnSpc>
              <a:buFont typeface="Arial" panose="020B0604020202020204" pitchFamily="34" charset="0"/>
              <a:buChar char="•"/>
            </a:pPr>
            <a:r>
              <a:rPr lang="en-US" dirty="0"/>
              <a:t>Thermograms post-processing</a:t>
            </a:r>
          </a:p>
          <a:p>
            <a:pPr marL="285750" indent="-285750">
              <a:lnSpc>
                <a:spcPct val="150000"/>
              </a:lnSpc>
              <a:buFont typeface="Arial" panose="020B0604020202020204" pitchFamily="34" charset="0"/>
              <a:buChar char="•"/>
            </a:pPr>
            <a:r>
              <a:rPr lang="en-US" dirty="0"/>
              <a:t>Machine learning for thickness evaluation</a:t>
            </a:r>
          </a:p>
          <a:p>
            <a:pPr marL="285750" indent="-285750">
              <a:lnSpc>
                <a:spcPct val="150000"/>
              </a:lnSpc>
              <a:buFont typeface="Arial" panose="020B0604020202020204" pitchFamily="34" charset="0"/>
              <a:buChar char="•"/>
            </a:pPr>
            <a:r>
              <a:rPr lang="en-US" dirty="0"/>
              <a:t>Conclusion</a:t>
            </a:r>
          </a:p>
          <a:p>
            <a:pPr marL="285750" indent="-285750">
              <a:lnSpc>
                <a:spcPct val="150000"/>
              </a:lnSpc>
              <a:buFont typeface="Arial" panose="020B0604020202020204" pitchFamily="34" charset="0"/>
              <a:buChar char="•"/>
            </a:pPr>
            <a:r>
              <a:rPr lang="en-US" dirty="0"/>
              <a:t>References </a:t>
            </a:r>
          </a:p>
          <a:p>
            <a:pPr marL="285750" indent="-285750">
              <a:lnSpc>
                <a:spcPct val="150000"/>
              </a:lnSpc>
              <a:buFont typeface="Arial" panose="020B0604020202020204" pitchFamily="34" charset="0"/>
              <a:buChar char="•"/>
            </a:pPr>
            <a:r>
              <a:rPr lang="en-US" dirty="0"/>
              <a:t>Demo and Appendix</a:t>
            </a:r>
            <a:endParaRPr lang="en-IN" dirty="0"/>
          </a:p>
        </p:txBody>
      </p:sp>
      <p:pic>
        <p:nvPicPr>
          <p:cNvPr id="6" name="Picture 5">
            <a:extLst>
              <a:ext uri="{FF2B5EF4-FFF2-40B4-BE49-F238E27FC236}">
                <a16:creationId xmlns:a16="http://schemas.microsoft.com/office/drawing/2014/main" id="{235B2F94-F18C-4FA3-9CF6-87FA24092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62941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20</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Object Segmentation - </a:t>
            </a:r>
            <a:r>
              <a:rPr lang="en-US" b="1" dirty="0">
                <a:solidFill>
                  <a:srgbClr val="0A64A2"/>
                </a:solidFill>
              </a:rPr>
              <a:t>Neural Network Basics</a:t>
            </a:r>
            <a:endParaRPr lang="en-IN" b="1" dirty="0">
              <a:solidFill>
                <a:srgbClr val="0A64A2"/>
              </a:solidFill>
            </a:endParaRPr>
          </a:p>
        </p:txBody>
      </p:sp>
      <p:pic>
        <p:nvPicPr>
          <p:cNvPr id="15" name="Picture 14">
            <a:extLst>
              <a:ext uri="{FF2B5EF4-FFF2-40B4-BE49-F238E27FC236}">
                <a16:creationId xmlns:a16="http://schemas.microsoft.com/office/drawing/2014/main" id="{93381D2E-F696-4597-9EB8-2FA634192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808" y="3234090"/>
            <a:ext cx="6653629" cy="2449857"/>
          </a:xfrm>
          <a:prstGeom prst="rect">
            <a:avLst/>
          </a:prstGeom>
        </p:spPr>
      </p:pic>
      <p:sp>
        <p:nvSpPr>
          <p:cNvPr id="16" name="TextBox 15">
            <a:extLst>
              <a:ext uri="{FF2B5EF4-FFF2-40B4-BE49-F238E27FC236}">
                <a16:creationId xmlns:a16="http://schemas.microsoft.com/office/drawing/2014/main" id="{6A35B09C-0F11-4872-BCA5-F28A7B129D55}"/>
              </a:ext>
            </a:extLst>
          </p:cNvPr>
          <p:cNvSpPr txBox="1"/>
          <p:nvPr/>
        </p:nvSpPr>
        <p:spPr>
          <a:xfrm>
            <a:off x="7207544" y="5843187"/>
            <a:ext cx="3402957" cy="369332"/>
          </a:xfrm>
          <a:prstGeom prst="rect">
            <a:avLst/>
          </a:prstGeom>
          <a:noFill/>
        </p:spPr>
        <p:txBody>
          <a:bodyPr wrap="square" rtlCol="0">
            <a:spAutoFit/>
          </a:bodyPr>
          <a:lstStyle/>
          <a:p>
            <a:r>
              <a:rPr lang="en-US" dirty="0"/>
              <a:t>Feature extraction using kernel [8]</a:t>
            </a:r>
            <a:endParaRPr lang="en-IN" dirty="0"/>
          </a:p>
        </p:txBody>
      </p:sp>
      <p:sp>
        <p:nvSpPr>
          <p:cNvPr id="17" name="TextBox 16">
            <a:extLst>
              <a:ext uri="{FF2B5EF4-FFF2-40B4-BE49-F238E27FC236}">
                <a16:creationId xmlns:a16="http://schemas.microsoft.com/office/drawing/2014/main" id="{C33C4D96-EDAA-43FC-9572-91BFAAFDFF8A}"/>
              </a:ext>
            </a:extLst>
          </p:cNvPr>
          <p:cNvSpPr txBox="1"/>
          <p:nvPr/>
        </p:nvSpPr>
        <p:spPr>
          <a:xfrm>
            <a:off x="8909023" y="2704641"/>
            <a:ext cx="2825777" cy="369332"/>
          </a:xfrm>
          <a:prstGeom prst="rect">
            <a:avLst/>
          </a:prstGeom>
          <a:noFill/>
        </p:spPr>
        <p:txBody>
          <a:bodyPr wrap="square" rtlCol="0">
            <a:spAutoFit/>
          </a:bodyPr>
          <a:lstStyle/>
          <a:p>
            <a:r>
              <a:rPr lang="en-US" dirty="0"/>
              <a:t>Convolution operation [8]</a:t>
            </a:r>
            <a:endParaRPr lang="en-IN" dirty="0"/>
          </a:p>
        </p:txBody>
      </p:sp>
      <p:sp>
        <p:nvSpPr>
          <p:cNvPr id="18" name="TextBox 17">
            <a:extLst>
              <a:ext uri="{FF2B5EF4-FFF2-40B4-BE49-F238E27FC236}">
                <a16:creationId xmlns:a16="http://schemas.microsoft.com/office/drawing/2014/main" id="{A4E2DFD1-E3B2-46C8-9FE4-4FF0800FB5BB}"/>
              </a:ext>
            </a:extLst>
          </p:cNvPr>
          <p:cNvSpPr txBox="1"/>
          <p:nvPr/>
        </p:nvSpPr>
        <p:spPr>
          <a:xfrm>
            <a:off x="896384" y="1380365"/>
            <a:ext cx="72570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each layer many number of filter or kernels are used to extract features.</a:t>
            </a:r>
          </a:p>
        </p:txBody>
      </p:sp>
      <p:sp>
        <p:nvSpPr>
          <p:cNvPr id="19" name="TextBox 18">
            <a:extLst>
              <a:ext uri="{FF2B5EF4-FFF2-40B4-BE49-F238E27FC236}">
                <a16:creationId xmlns:a16="http://schemas.microsoft.com/office/drawing/2014/main" id="{3AFF1DF6-8481-4054-9D41-7F1144EAA660}"/>
              </a:ext>
            </a:extLst>
          </p:cNvPr>
          <p:cNvSpPr txBox="1"/>
          <p:nvPr/>
        </p:nvSpPr>
        <p:spPr>
          <a:xfrm>
            <a:off x="340489" y="2238043"/>
            <a:ext cx="739622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Padding size, stride, number of filter and filter size are the hyperparameters of convolution layer.</a:t>
            </a:r>
            <a:endParaRPr lang="en-IN"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FE584476-DD7A-40FF-9E75-82A8ED651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576" y="3078852"/>
            <a:ext cx="2659367" cy="2605095"/>
          </a:xfrm>
          <a:prstGeom prst="rect">
            <a:avLst/>
          </a:prstGeom>
        </p:spPr>
      </p:pic>
      <p:sp>
        <p:nvSpPr>
          <p:cNvPr id="22" name="TextBox 21">
            <a:extLst>
              <a:ext uri="{FF2B5EF4-FFF2-40B4-BE49-F238E27FC236}">
                <a16:creationId xmlns:a16="http://schemas.microsoft.com/office/drawing/2014/main" id="{E1966D67-5671-45D6-BFE6-B973D9CA7AC0}"/>
              </a:ext>
            </a:extLst>
          </p:cNvPr>
          <p:cNvSpPr txBox="1"/>
          <p:nvPr/>
        </p:nvSpPr>
        <p:spPr>
          <a:xfrm>
            <a:off x="1015409" y="5722978"/>
            <a:ext cx="3402956" cy="646331"/>
          </a:xfrm>
          <a:prstGeom prst="rect">
            <a:avLst/>
          </a:prstGeom>
          <a:noFill/>
        </p:spPr>
        <p:txBody>
          <a:bodyPr wrap="square">
            <a:spAutoFit/>
          </a:bodyPr>
          <a:lstStyle/>
          <a:p>
            <a:pPr algn="ctr"/>
            <a:r>
              <a:rPr lang="en-US" dirty="0"/>
              <a:t>Convolution operation with padding (left) and stride (right) [8]</a:t>
            </a:r>
            <a:endParaRPr lang="en-IN" dirty="0"/>
          </a:p>
        </p:txBody>
      </p:sp>
      <p:pic>
        <p:nvPicPr>
          <p:cNvPr id="23" name="Picture 22">
            <a:extLst>
              <a:ext uri="{FF2B5EF4-FFF2-40B4-BE49-F238E27FC236}">
                <a16:creationId xmlns:a16="http://schemas.microsoft.com/office/drawing/2014/main" id="{39C4F652-E9B6-47F4-8045-12D5D0FAA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89" y="3095465"/>
            <a:ext cx="2291787" cy="2605095"/>
          </a:xfrm>
          <a:prstGeom prst="rect">
            <a:avLst/>
          </a:prstGeom>
        </p:spPr>
      </p:pic>
      <p:pic>
        <p:nvPicPr>
          <p:cNvPr id="24" name="Picture 23">
            <a:extLst>
              <a:ext uri="{FF2B5EF4-FFF2-40B4-BE49-F238E27FC236}">
                <a16:creationId xmlns:a16="http://schemas.microsoft.com/office/drawing/2014/main" id="{862BCEC0-12B2-4137-896A-884AACB11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3400" y="635169"/>
            <a:ext cx="3633175" cy="2030504"/>
          </a:xfrm>
          <a:prstGeom prst="rect">
            <a:avLst/>
          </a:prstGeom>
        </p:spPr>
      </p:pic>
      <p:sp>
        <p:nvSpPr>
          <p:cNvPr id="25" name="TextBox 24">
            <a:extLst>
              <a:ext uri="{FF2B5EF4-FFF2-40B4-BE49-F238E27FC236}">
                <a16:creationId xmlns:a16="http://schemas.microsoft.com/office/drawing/2014/main" id="{DD909783-DE5C-4DDF-905C-0F045677D5F4}"/>
              </a:ext>
            </a:extLst>
          </p:cNvPr>
          <p:cNvSpPr txBox="1"/>
          <p:nvPr/>
        </p:nvSpPr>
        <p:spPr>
          <a:xfrm>
            <a:off x="838200" y="943548"/>
            <a:ext cx="4890275" cy="400110"/>
          </a:xfrm>
          <a:prstGeom prst="rect">
            <a:avLst/>
          </a:prstGeom>
          <a:noFill/>
        </p:spPr>
        <p:txBody>
          <a:bodyPr wrap="square" rtlCol="0">
            <a:spAutoFit/>
          </a:bodyPr>
          <a:lstStyle/>
          <a:p>
            <a:r>
              <a:rPr lang="en-US" sz="2000" b="1" dirty="0"/>
              <a:t>Convolution Layer </a:t>
            </a:r>
            <a:endParaRPr lang="en-IN" sz="2000" b="1" dirty="0"/>
          </a:p>
        </p:txBody>
      </p:sp>
      <p:pic>
        <p:nvPicPr>
          <p:cNvPr id="20" name="Picture 19">
            <a:extLst>
              <a:ext uri="{FF2B5EF4-FFF2-40B4-BE49-F238E27FC236}">
                <a16:creationId xmlns:a16="http://schemas.microsoft.com/office/drawing/2014/main" id="{8183DD8B-931E-4D58-B8C1-7929F0AFC152}"/>
              </a:ext>
            </a:extLst>
          </p:cNvPr>
          <p:cNvPicPr>
            <a:picLocks noChangeAspect="1"/>
          </p:cNvPicPr>
          <p:nvPr/>
        </p:nvPicPr>
        <p:blipFill rotWithShape="1">
          <a:blip r:embed="rId6">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26" name="Picture 25">
            <a:extLst>
              <a:ext uri="{FF2B5EF4-FFF2-40B4-BE49-F238E27FC236}">
                <a16:creationId xmlns:a16="http://schemas.microsoft.com/office/drawing/2014/main" id="{1B6A4025-F13F-4F90-BE90-73FA948D5E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41328913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2"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21</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1015663"/>
          </a:xfrm>
          <a:prstGeom prst="rect">
            <a:avLst/>
          </a:prstGeom>
          <a:noFill/>
        </p:spPr>
        <p:txBody>
          <a:bodyPr wrap="square" rtlCol="0">
            <a:spAutoFit/>
          </a:bodyPr>
          <a:lstStyle/>
          <a:p>
            <a:r>
              <a:rPr lang="en-US" sz="3000" b="1" dirty="0">
                <a:solidFill>
                  <a:srgbClr val="0A64A2"/>
                </a:solidFill>
              </a:rPr>
              <a:t>Object Segmentation - </a:t>
            </a:r>
            <a:r>
              <a:rPr lang="en-US" b="1" dirty="0">
                <a:solidFill>
                  <a:srgbClr val="0A64A2"/>
                </a:solidFill>
              </a:rPr>
              <a:t>Neural Network Basics</a:t>
            </a:r>
            <a:endParaRPr lang="en-IN" b="1" dirty="0">
              <a:solidFill>
                <a:srgbClr val="0A64A2"/>
              </a:solidFill>
            </a:endParaRPr>
          </a:p>
          <a:p>
            <a:r>
              <a:rPr lang="en-US" sz="3000" b="1" dirty="0">
                <a:solidFill>
                  <a:srgbClr val="0A64A2"/>
                </a:solidFill>
              </a:rPr>
              <a:t> </a:t>
            </a:r>
            <a:endParaRPr lang="en-IN" sz="3000" b="1" dirty="0">
              <a:solidFill>
                <a:srgbClr val="0A64A2"/>
              </a:solidFill>
            </a:endParaRPr>
          </a:p>
        </p:txBody>
      </p:sp>
      <p:sp>
        <p:nvSpPr>
          <p:cNvPr id="14" name="TextBox 13">
            <a:extLst>
              <a:ext uri="{FF2B5EF4-FFF2-40B4-BE49-F238E27FC236}">
                <a16:creationId xmlns:a16="http://schemas.microsoft.com/office/drawing/2014/main" id="{C3F6A7E7-A566-4F3E-AF9F-FBDC79DF7CED}"/>
              </a:ext>
            </a:extLst>
          </p:cNvPr>
          <p:cNvSpPr txBox="1"/>
          <p:nvPr/>
        </p:nvSpPr>
        <p:spPr>
          <a:xfrm>
            <a:off x="838200" y="941865"/>
            <a:ext cx="2476982" cy="400110"/>
          </a:xfrm>
          <a:prstGeom prst="rect">
            <a:avLst/>
          </a:prstGeom>
          <a:noFill/>
        </p:spPr>
        <p:txBody>
          <a:bodyPr wrap="square" rtlCol="0">
            <a:spAutoFit/>
          </a:bodyPr>
          <a:lstStyle/>
          <a:p>
            <a:r>
              <a:rPr lang="en-US" sz="2000" b="1" dirty="0"/>
              <a:t>  Pooling layer:</a:t>
            </a:r>
            <a:endParaRPr lang="en-IN" sz="2000" b="1" dirty="0"/>
          </a:p>
        </p:txBody>
      </p:sp>
      <p:sp>
        <p:nvSpPr>
          <p:cNvPr id="15" name="TextBox 14">
            <a:extLst>
              <a:ext uri="{FF2B5EF4-FFF2-40B4-BE49-F238E27FC236}">
                <a16:creationId xmlns:a16="http://schemas.microsoft.com/office/drawing/2014/main" id="{D8AE3AA3-B5DB-44F8-8166-96ED28FE1E74}"/>
              </a:ext>
            </a:extLst>
          </p:cNvPr>
          <p:cNvSpPr txBox="1"/>
          <p:nvPr/>
        </p:nvSpPr>
        <p:spPr>
          <a:xfrm>
            <a:off x="1181470" y="1338605"/>
            <a:ext cx="10058915"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prevent overfitting, a pooling layer is applied after the convolution layer.</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Max, Average is different types of pooling layers.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Pooling layer removes distortion in inputs and preserves essential features.</a:t>
            </a:r>
          </a:p>
        </p:txBody>
      </p:sp>
      <p:pic>
        <p:nvPicPr>
          <p:cNvPr id="16" name="Picture 15">
            <a:extLst>
              <a:ext uri="{FF2B5EF4-FFF2-40B4-BE49-F238E27FC236}">
                <a16:creationId xmlns:a16="http://schemas.microsoft.com/office/drawing/2014/main" id="{E5308A45-B55A-401B-BFBD-AD6AB1EED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270" y="2850070"/>
            <a:ext cx="4586726" cy="2041345"/>
          </a:xfrm>
          <a:prstGeom prst="rect">
            <a:avLst/>
          </a:prstGeom>
        </p:spPr>
      </p:pic>
      <p:pic>
        <p:nvPicPr>
          <p:cNvPr id="17" name="Picture 16">
            <a:extLst>
              <a:ext uri="{FF2B5EF4-FFF2-40B4-BE49-F238E27FC236}">
                <a16:creationId xmlns:a16="http://schemas.microsoft.com/office/drawing/2014/main" id="{89E3DA06-4AF0-4D89-A97D-BCB90BF17FD4}"/>
              </a:ext>
            </a:extLst>
          </p:cNvPr>
          <p:cNvPicPr>
            <a:picLocks noChangeAspect="1"/>
          </p:cNvPicPr>
          <p:nvPr/>
        </p:nvPicPr>
        <p:blipFill>
          <a:blip r:embed="rId3"/>
          <a:stretch>
            <a:fillRect/>
          </a:stretch>
        </p:blipFill>
        <p:spPr>
          <a:xfrm>
            <a:off x="6322205" y="2461575"/>
            <a:ext cx="5387194" cy="2930679"/>
          </a:xfrm>
          <a:prstGeom prst="rect">
            <a:avLst/>
          </a:prstGeom>
        </p:spPr>
      </p:pic>
      <p:sp>
        <p:nvSpPr>
          <p:cNvPr id="18" name="TextBox 17">
            <a:extLst>
              <a:ext uri="{FF2B5EF4-FFF2-40B4-BE49-F238E27FC236}">
                <a16:creationId xmlns:a16="http://schemas.microsoft.com/office/drawing/2014/main" id="{7A0D7B35-3B0E-4B8D-8563-AF536380AADC}"/>
              </a:ext>
            </a:extLst>
          </p:cNvPr>
          <p:cNvSpPr txBox="1"/>
          <p:nvPr/>
        </p:nvSpPr>
        <p:spPr>
          <a:xfrm>
            <a:off x="1764468" y="5022922"/>
            <a:ext cx="293961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Max pooling operation [8]</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E8D59A2-4C59-43F9-A2E0-86CF0FA06149}"/>
              </a:ext>
            </a:extLst>
          </p:cNvPr>
          <p:cNvSpPr txBox="1"/>
          <p:nvPr/>
        </p:nvSpPr>
        <p:spPr>
          <a:xfrm>
            <a:off x="7152640" y="5498902"/>
            <a:ext cx="411480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Polling operation to show the reduction in noise [8]</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21EA56B9-9AF4-42C1-A587-6FECA1354189}"/>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21" name="Picture 20">
            <a:extLst>
              <a:ext uri="{FF2B5EF4-FFF2-40B4-BE49-F238E27FC236}">
                <a16:creationId xmlns:a16="http://schemas.microsoft.com/office/drawing/2014/main" id="{4C0A28CD-9001-47B4-BB24-FDF596BAC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5529712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286663-64E5-4FA1-A573-8DA0C01BC69A}"/>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24964" y="6133765"/>
            <a:ext cx="572071" cy="638357"/>
          </a:xfrm>
          <a:prstGeom prst="rect">
            <a:avLst/>
          </a:prstGeom>
        </p:spPr>
      </p:pic>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22</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t>Object Segmentation</a:t>
            </a:r>
            <a:endParaRPr lang="en-IN" b="1" dirty="0"/>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17104"/>
            <a:ext cx="2976829" cy="400110"/>
          </a:xfrm>
          <a:prstGeom prst="rect">
            <a:avLst/>
          </a:prstGeom>
          <a:noFill/>
        </p:spPr>
        <p:txBody>
          <a:bodyPr wrap="square" rtlCol="0">
            <a:spAutoFit/>
          </a:bodyPr>
          <a:lstStyle/>
          <a:p>
            <a:r>
              <a:rPr lang="en-US" sz="2000" b="1" dirty="0"/>
              <a:t>U Net (Architecture):</a:t>
            </a:r>
            <a:endParaRPr lang="en-IN" sz="2000" b="1" dirty="0"/>
          </a:p>
        </p:txBody>
      </p:sp>
      <p:pic>
        <p:nvPicPr>
          <p:cNvPr id="4" name="Picture 3">
            <a:extLst>
              <a:ext uri="{FF2B5EF4-FFF2-40B4-BE49-F238E27FC236}">
                <a16:creationId xmlns:a16="http://schemas.microsoft.com/office/drawing/2014/main" id="{70FCC8E8-3C4E-41AB-9B0F-0A0FE696F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990" y="1317932"/>
            <a:ext cx="8070019" cy="3482166"/>
          </a:xfrm>
          <a:prstGeom prst="rect">
            <a:avLst/>
          </a:prstGeom>
        </p:spPr>
      </p:pic>
      <p:sp>
        <p:nvSpPr>
          <p:cNvPr id="6" name="TextBox 5">
            <a:extLst>
              <a:ext uri="{FF2B5EF4-FFF2-40B4-BE49-F238E27FC236}">
                <a16:creationId xmlns:a16="http://schemas.microsoft.com/office/drawing/2014/main" id="{A9AEE73A-5276-4316-A134-20B3161E199B}"/>
              </a:ext>
            </a:extLst>
          </p:cNvPr>
          <p:cNvSpPr txBox="1"/>
          <p:nvPr/>
        </p:nvSpPr>
        <p:spPr>
          <a:xfrm>
            <a:off x="3454401" y="4943258"/>
            <a:ext cx="5765800" cy="369332"/>
          </a:xfrm>
          <a:prstGeom prst="rect">
            <a:avLst/>
          </a:prstGeom>
          <a:noFill/>
        </p:spPr>
        <p:txBody>
          <a:bodyPr wrap="square" rtlCol="0">
            <a:spAutoFit/>
          </a:bodyPr>
          <a:lstStyle/>
          <a:p>
            <a:r>
              <a:rPr lang="en-US" dirty="0"/>
              <a:t>A basic U-Net architecture with encoder and decoder [14]</a:t>
            </a:r>
            <a:endParaRPr lang="en-IN" dirty="0"/>
          </a:p>
        </p:txBody>
      </p:sp>
      <p:graphicFrame>
        <p:nvGraphicFramePr>
          <p:cNvPr id="12" name="Table 12">
            <a:extLst>
              <a:ext uri="{FF2B5EF4-FFF2-40B4-BE49-F238E27FC236}">
                <a16:creationId xmlns:a16="http://schemas.microsoft.com/office/drawing/2014/main" id="{027D3AB7-C59F-4376-9914-03130E38DC3E}"/>
              </a:ext>
            </a:extLst>
          </p:cNvPr>
          <p:cNvGraphicFramePr>
            <a:graphicFrameLocks noGrp="1"/>
          </p:cNvGraphicFramePr>
          <p:nvPr>
            <p:extLst>
              <p:ext uri="{D42A27DB-BD31-4B8C-83A1-F6EECF244321}">
                <p14:modId xmlns:p14="http://schemas.microsoft.com/office/powerpoint/2010/main" val="584569194"/>
              </p:ext>
            </p:extLst>
          </p:nvPr>
        </p:nvGraphicFramePr>
        <p:xfrm>
          <a:off x="3581400" y="5447103"/>
          <a:ext cx="5283198" cy="1005840"/>
        </p:xfrm>
        <a:graphic>
          <a:graphicData uri="http://schemas.openxmlformats.org/drawingml/2006/table">
            <a:tbl>
              <a:tblPr firstRow="1" bandRow="1">
                <a:tableStyleId>{5C22544A-7EE6-4342-B048-85BDC9FD1C3A}</a:tableStyleId>
              </a:tblPr>
              <a:tblGrid>
                <a:gridCol w="1761066">
                  <a:extLst>
                    <a:ext uri="{9D8B030D-6E8A-4147-A177-3AD203B41FA5}">
                      <a16:colId xmlns:a16="http://schemas.microsoft.com/office/drawing/2014/main" val="1087248456"/>
                    </a:ext>
                  </a:extLst>
                </a:gridCol>
                <a:gridCol w="1761066">
                  <a:extLst>
                    <a:ext uri="{9D8B030D-6E8A-4147-A177-3AD203B41FA5}">
                      <a16:colId xmlns:a16="http://schemas.microsoft.com/office/drawing/2014/main" val="3656573122"/>
                    </a:ext>
                  </a:extLst>
                </a:gridCol>
                <a:gridCol w="1761066">
                  <a:extLst>
                    <a:ext uri="{9D8B030D-6E8A-4147-A177-3AD203B41FA5}">
                      <a16:colId xmlns:a16="http://schemas.microsoft.com/office/drawing/2014/main" val="2268718402"/>
                    </a:ext>
                  </a:extLst>
                </a:gridCol>
              </a:tblGrid>
              <a:tr h="218213">
                <a:tc>
                  <a:txBody>
                    <a:bodyPr/>
                    <a:lstStyle/>
                    <a:p>
                      <a:r>
                        <a:rPr lang="en-US" dirty="0"/>
                        <a:t>Trainable parameters</a:t>
                      </a:r>
                      <a:endParaRPr lang="en-IN" dirty="0"/>
                    </a:p>
                  </a:txBody>
                  <a:tcPr/>
                </a:tc>
                <a:tc>
                  <a:txBody>
                    <a:bodyPr/>
                    <a:lstStyle/>
                    <a:p>
                      <a:r>
                        <a:rPr lang="en-US" dirty="0"/>
                        <a:t>Non-Trainable parameters</a:t>
                      </a:r>
                      <a:endParaRPr lang="en-IN" dirty="0"/>
                    </a:p>
                  </a:txBody>
                  <a:tcPr/>
                </a:tc>
                <a:tc>
                  <a:txBody>
                    <a:bodyPr/>
                    <a:lstStyle/>
                    <a:p>
                      <a:r>
                        <a:rPr lang="en-US" dirty="0"/>
                        <a:t>Total Parameters</a:t>
                      </a:r>
                      <a:endParaRPr lang="en-IN" dirty="0"/>
                    </a:p>
                  </a:txBody>
                  <a:tcPr/>
                </a:tc>
                <a:extLst>
                  <a:ext uri="{0D108BD9-81ED-4DB2-BD59-A6C34878D82A}">
                    <a16:rowId xmlns:a16="http://schemas.microsoft.com/office/drawing/2014/main" val="930714784"/>
                  </a:ext>
                </a:extLst>
              </a:tr>
              <a:tr h="218213">
                <a:tc>
                  <a:txBody>
                    <a:bodyPr/>
                    <a:lstStyle/>
                    <a:p>
                      <a:r>
                        <a:rPr lang="en-US" dirty="0"/>
                        <a:t>4,629,396</a:t>
                      </a:r>
                      <a:endParaRPr lang="en-IN" dirty="0"/>
                    </a:p>
                  </a:txBody>
                  <a:tcPr/>
                </a:tc>
                <a:tc>
                  <a:txBody>
                    <a:bodyPr/>
                    <a:lstStyle/>
                    <a:p>
                      <a:r>
                        <a:rPr lang="en-US" dirty="0"/>
                        <a:t>0</a:t>
                      </a:r>
                      <a:endParaRPr lang="en-IN" dirty="0"/>
                    </a:p>
                  </a:txBody>
                  <a:tcPr/>
                </a:tc>
                <a:tc>
                  <a:txBody>
                    <a:bodyPr/>
                    <a:lstStyle/>
                    <a:p>
                      <a:r>
                        <a:rPr lang="en-US" dirty="0"/>
                        <a:t>4,629,396</a:t>
                      </a:r>
                      <a:endParaRPr lang="en-IN" dirty="0"/>
                    </a:p>
                  </a:txBody>
                  <a:tcPr/>
                </a:tc>
                <a:extLst>
                  <a:ext uri="{0D108BD9-81ED-4DB2-BD59-A6C34878D82A}">
                    <a16:rowId xmlns:a16="http://schemas.microsoft.com/office/drawing/2014/main" val="2180850366"/>
                  </a:ext>
                </a:extLst>
              </a:tr>
            </a:tbl>
          </a:graphicData>
        </a:graphic>
      </p:graphicFrame>
      <p:pic>
        <p:nvPicPr>
          <p:cNvPr id="13" name="Picture 12">
            <a:extLst>
              <a:ext uri="{FF2B5EF4-FFF2-40B4-BE49-F238E27FC236}">
                <a16:creationId xmlns:a16="http://schemas.microsoft.com/office/drawing/2014/main" id="{F266DE41-BC7E-4FFA-A0D7-E9A6B3AA56A9}"/>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FB3F4DEB-0C05-4979-8AE9-8925DDC5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2874655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23</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Object Segmentation</a:t>
            </a:r>
            <a:endParaRPr lang="en-IN" b="1" dirty="0">
              <a:solidFill>
                <a:srgbClr val="0A64A2"/>
              </a:solidFill>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17104"/>
            <a:ext cx="4368775" cy="400110"/>
          </a:xfrm>
          <a:prstGeom prst="rect">
            <a:avLst/>
          </a:prstGeom>
          <a:noFill/>
        </p:spPr>
        <p:txBody>
          <a:bodyPr wrap="square" rtlCol="0">
            <a:spAutoFit/>
          </a:bodyPr>
          <a:lstStyle/>
          <a:p>
            <a:r>
              <a:rPr lang="en-US" sz="2000" b="1" dirty="0"/>
              <a:t>U Net (Experimentation- Optimizers):</a:t>
            </a:r>
            <a:endParaRPr lang="en-IN" sz="2000" b="1" dirty="0"/>
          </a:p>
        </p:txBody>
      </p:sp>
      <p:graphicFrame>
        <p:nvGraphicFramePr>
          <p:cNvPr id="16" name="Table 7">
            <a:extLst>
              <a:ext uri="{FF2B5EF4-FFF2-40B4-BE49-F238E27FC236}">
                <a16:creationId xmlns:a16="http://schemas.microsoft.com/office/drawing/2014/main" id="{694A9C7D-B1D5-4858-8D09-851F5F461F94}"/>
              </a:ext>
            </a:extLst>
          </p:cNvPr>
          <p:cNvGraphicFramePr>
            <a:graphicFrameLocks noGrp="1"/>
          </p:cNvGraphicFramePr>
          <p:nvPr>
            <p:extLst>
              <p:ext uri="{D42A27DB-BD31-4B8C-83A1-F6EECF244321}">
                <p14:modId xmlns:p14="http://schemas.microsoft.com/office/powerpoint/2010/main" val="3497090412"/>
              </p:ext>
            </p:extLst>
          </p:nvPr>
        </p:nvGraphicFramePr>
        <p:xfrm>
          <a:off x="2702653" y="5361585"/>
          <a:ext cx="6786694" cy="741680"/>
        </p:xfrm>
        <a:graphic>
          <a:graphicData uri="http://schemas.openxmlformats.org/drawingml/2006/table">
            <a:tbl>
              <a:tblPr firstRow="1" bandRow="1">
                <a:tableStyleId>{5C22544A-7EE6-4342-B048-85BDC9FD1C3A}</a:tableStyleId>
              </a:tblPr>
              <a:tblGrid>
                <a:gridCol w="1608643">
                  <a:extLst>
                    <a:ext uri="{9D8B030D-6E8A-4147-A177-3AD203B41FA5}">
                      <a16:colId xmlns:a16="http://schemas.microsoft.com/office/drawing/2014/main" val="768908505"/>
                    </a:ext>
                  </a:extLst>
                </a:gridCol>
                <a:gridCol w="1726017">
                  <a:extLst>
                    <a:ext uri="{9D8B030D-6E8A-4147-A177-3AD203B41FA5}">
                      <a16:colId xmlns:a16="http://schemas.microsoft.com/office/drawing/2014/main" val="4000784143"/>
                    </a:ext>
                  </a:extLst>
                </a:gridCol>
                <a:gridCol w="1726017">
                  <a:extLst>
                    <a:ext uri="{9D8B030D-6E8A-4147-A177-3AD203B41FA5}">
                      <a16:colId xmlns:a16="http://schemas.microsoft.com/office/drawing/2014/main" val="2208338154"/>
                    </a:ext>
                  </a:extLst>
                </a:gridCol>
                <a:gridCol w="1726017">
                  <a:extLst>
                    <a:ext uri="{9D8B030D-6E8A-4147-A177-3AD203B41FA5}">
                      <a16:colId xmlns:a16="http://schemas.microsoft.com/office/drawing/2014/main" val="2547631371"/>
                    </a:ext>
                  </a:extLst>
                </a:gridCol>
              </a:tblGrid>
              <a:tr h="370840">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Filter size</a:t>
                      </a:r>
                      <a:endParaRPr lang="en-IN" dirty="0"/>
                    </a:p>
                  </a:txBody>
                  <a:tcPr/>
                </a:tc>
                <a:tc>
                  <a:txBody>
                    <a:bodyPr/>
                    <a:lstStyle/>
                    <a:p>
                      <a:r>
                        <a:rPr lang="en-IN" dirty="0"/>
                        <a:t>Optimizer</a:t>
                      </a:r>
                    </a:p>
                  </a:txBody>
                  <a:tcPr/>
                </a:tc>
                <a:extLst>
                  <a:ext uri="{0D108BD9-81ED-4DB2-BD59-A6C34878D82A}">
                    <a16:rowId xmlns:a16="http://schemas.microsoft.com/office/drawing/2014/main" val="1180578312"/>
                  </a:ext>
                </a:extLst>
              </a:tr>
              <a:tr h="370840">
                <a:tc>
                  <a:txBody>
                    <a:bodyPr/>
                    <a:lstStyle/>
                    <a:p>
                      <a:r>
                        <a:rPr lang="en-US" dirty="0"/>
                        <a:t>32</a:t>
                      </a:r>
                      <a:endParaRPr lang="en-IN" dirty="0"/>
                    </a:p>
                  </a:txBody>
                  <a:tcPr/>
                </a:tc>
                <a:tc>
                  <a:txBody>
                    <a:bodyPr/>
                    <a:lstStyle/>
                    <a:p>
                      <a:r>
                        <a:rPr lang="en-US" dirty="0"/>
                        <a:t>0.001</a:t>
                      </a:r>
                      <a:endParaRPr lang="en-IN" dirty="0"/>
                    </a:p>
                  </a:txBody>
                  <a:tcPr/>
                </a:tc>
                <a:tc>
                  <a:txBody>
                    <a:bodyPr/>
                    <a:lstStyle/>
                    <a:p>
                      <a:r>
                        <a:rPr lang="en-US" dirty="0"/>
                        <a:t>4</a:t>
                      </a:r>
                      <a:endParaRPr lang="en-IN" dirty="0"/>
                    </a:p>
                  </a:txBody>
                  <a:tcPr/>
                </a:tc>
                <a:tc>
                  <a:txBody>
                    <a:bodyPr/>
                    <a:lstStyle/>
                    <a:p>
                      <a:r>
                        <a:rPr lang="en-US" dirty="0"/>
                        <a:t>?</a:t>
                      </a:r>
                      <a:endParaRPr lang="en-IN" dirty="0"/>
                    </a:p>
                  </a:txBody>
                  <a:tcPr/>
                </a:tc>
                <a:extLst>
                  <a:ext uri="{0D108BD9-81ED-4DB2-BD59-A6C34878D82A}">
                    <a16:rowId xmlns:a16="http://schemas.microsoft.com/office/drawing/2014/main" val="1386896523"/>
                  </a:ext>
                </a:extLst>
              </a:tr>
            </a:tbl>
          </a:graphicData>
        </a:graphic>
      </p:graphicFrame>
      <p:pic>
        <p:nvPicPr>
          <p:cNvPr id="15" name="Picture 14">
            <a:extLst>
              <a:ext uri="{FF2B5EF4-FFF2-40B4-BE49-F238E27FC236}">
                <a16:creationId xmlns:a16="http://schemas.microsoft.com/office/drawing/2014/main" id="{24828815-6E08-479E-8660-B2193C2C6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37" y="1448791"/>
            <a:ext cx="5703956" cy="3186666"/>
          </a:xfrm>
          <a:prstGeom prst="rect">
            <a:avLst/>
          </a:prstGeom>
        </p:spPr>
      </p:pic>
      <p:pic>
        <p:nvPicPr>
          <p:cNvPr id="18" name="Picture 17">
            <a:extLst>
              <a:ext uri="{FF2B5EF4-FFF2-40B4-BE49-F238E27FC236}">
                <a16:creationId xmlns:a16="http://schemas.microsoft.com/office/drawing/2014/main" id="{41066FF5-DF49-40FC-8E9B-9E1364F43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268" y="1482766"/>
            <a:ext cx="5631995" cy="3186666"/>
          </a:xfrm>
          <a:prstGeom prst="rect">
            <a:avLst/>
          </a:prstGeom>
        </p:spPr>
      </p:pic>
      <p:sp>
        <p:nvSpPr>
          <p:cNvPr id="20" name="TextBox 19">
            <a:extLst>
              <a:ext uri="{FF2B5EF4-FFF2-40B4-BE49-F238E27FC236}">
                <a16:creationId xmlns:a16="http://schemas.microsoft.com/office/drawing/2014/main" id="{1E97B582-38AB-48C4-A7C9-E4F07146FCE2}"/>
              </a:ext>
            </a:extLst>
          </p:cNvPr>
          <p:cNvSpPr txBox="1"/>
          <p:nvPr/>
        </p:nvSpPr>
        <p:spPr>
          <a:xfrm>
            <a:off x="4672668" y="4974672"/>
            <a:ext cx="2785146" cy="369332"/>
          </a:xfrm>
          <a:prstGeom prst="rect">
            <a:avLst/>
          </a:prstGeom>
          <a:noFill/>
        </p:spPr>
        <p:txBody>
          <a:bodyPr wrap="square" rtlCol="0">
            <a:spAutoFit/>
          </a:bodyPr>
          <a:lstStyle/>
          <a:p>
            <a:pPr algn="ctr"/>
            <a:r>
              <a:rPr lang="en-US" dirty="0"/>
              <a:t>Hyperparameters</a:t>
            </a:r>
            <a:endParaRPr lang="en-IN" dirty="0"/>
          </a:p>
        </p:txBody>
      </p:sp>
      <p:pic>
        <p:nvPicPr>
          <p:cNvPr id="13" name="Picture 12">
            <a:extLst>
              <a:ext uri="{FF2B5EF4-FFF2-40B4-BE49-F238E27FC236}">
                <a16:creationId xmlns:a16="http://schemas.microsoft.com/office/drawing/2014/main" id="{6067FF0D-C08E-42DB-9D2B-93929ECC6FD9}"/>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88EED0EF-0002-444E-8096-1A5A48D093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451288053"/>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24</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Object Segmentation</a:t>
            </a:r>
            <a:endParaRPr lang="en-IN" b="1" dirty="0">
              <a:solidFill>
                <a:srgbClr val="0A64A2"/>
              </a:solidFill>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17104"/>
            <a:ext cx="4368775" cy="400110"/>
          </a:xfrm>
          <a:prstGeom prst="rect">
            <a:avLst/>
          </a:prstGeom>
          <a:noFill/>
        </p:spPr>
        <p:txBody>
          <a:bodyPr wrap="square" rtlCol="0">
            <a:spAutoFit/>
          </a:bodyPr>
          <a:lstStyle/>
          <a:p>
            <a:r>
              <a:rPr lang="en-US" sz="2000" b="1" dirty="0"/>
              <a:t>U Net (Final model Training):</a:t>
            </a:r>
            <a:endParaRPr lang="en-IN" sz="2000" b="1" dirty="0"/>
          </a:p>
        </p:txBody>
      </p:sp>
      <p:graphicFrame>
        <p:nvGraphicFramePr>
          <p:cNvPr id="16" name="Table 7">
            <a:extLst>
              <a:ext uri="{FF2B5EF4-FFF2-40B4-BE49-F238E27FC236}">
                <a16:creationId xmlns:a16="http://schemas.microsoft.com/office/drawing/2014/main" id="{694A9C7D-B1D5-4858-8D09-851F5F461F94}"/>
              </a:ext>
            </a:extLst>
          </p:cNvPr>
          <p:cNvGraphicFramePr>
            <a:graphicFrameLocks noGrp="1"/>
          </p:cNvGraphicFramePr>
          <p:nvPr>
            <p:extLst>
              <p:ext uri="{D42A27DB-BD31-4B8C-83A1-F6EECF244321}">
                <p14:modId xmlns:p14="http://schemas.microsoft.com/office/powerpoint/2010/main" val="1555928846"/>
              </p:ext>
            </p:extLst>
          </p:nvPr>
        </p:nvGraphicFramePr>
        <p:xfrm>
          <a:off x="2340528" y="5412809"/>
          <a:ext cx="8321879" cy="741680"/>
        </p:xfrm>
        <a:graphic>
          <a:graphicData uri="http://schemas.openxmlformats.org/drawingml/2006/table">
            <a:tbl>
              <a:tblPr firstRow="1" bandRow="1">
                <a:tableStyleId>{5C22544A-7EE6-4342-B048-85BDC9FD1C3A}</a:tableStyleId>
              </a:tblPr>
              <a:tblGrid>
                <a:gridCol w="1170037">
                  <a:extLst>
                    <a:ext uri="{9D8B030D-6E8A-4147-A177-3AD203B41FA5}">
                      <a16:colId xmlns:a16="http://schemas.microsoft.com/office/drawing/2014/main" val="768908505"/>
                    </a:ext>
                  </a:extLst>
                </a:gridCol>
                <a:gridCol w="1497662">
                  <a:extLst>
                    <a:ext uri="{9D8B030D-6E8A-4147-A177-3AD203B41FA5}">
                      <a16:colId xmlns:a16="http://schemas.microsoft.com/office/drawing/2014/main" val="4000784143"/>
                    </a:ext>
                  </a:extLst>
                </a:gridCol>
                <a:gridCol w="2540084">
                  <a:extLst>
                    <a:ext uri="{9D8B030D-6E8A-4147-A177-3AD203B41FA5}">
                      <a16:colId xmlns:a16="http://schemas.microsoft.com/office/drawing/2014/main" val="2208338154"/>
                    </a:ext>
                  </a:extLst>
                </a:gridCol>
                <a:gridCol w="3114096">
                  <a:extLst>
                    <a:ext uri="{9D8B030D-6E8A-4147-A177-3AD203B41FA5}">
                      <a16:colId xmlns:a16="http://schemas.microsoft.com/office/drawing/2014/main" val="2547631371"/>
                    </a:ext>
                  </a:extLst>
                </a:gridCol>
              </a:tblGrid>
              <a:tr h="370840">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Filter size</a:t>
                      </a:r>
                      <a:endParaRPr lang="en-IN" dirty="0"/>
                    </a:p>
                  </a:txBody>
                  <a:tcPr/>
                </a:tc>
                <a:tc>
                  <a:txBody>
                    <a:bodyPr/>
                    <a:lstStyle/>
                    <a:p>
                      <a:r>
                        <a:rPr lang="en-IN" dirty="0"/>
                        <a:t>Optimizer</a:t>
                      </a:r>
                    </a:p>
                  </a:txBody>
                  <a:tcPr/>
                </a:tc>
                <a:extLst>
                  <a:ext uri="{0D108BD9-81ED-4DB2-BD59-A6C34878D82A}">
                    <a16:rowId xmlns:a16="http://schemas.microsoft.com/office/drawing/2014/main" val="1180578312"/>
                  </a:ext>
                </a:extLst>
              </a:tr>
              <a:tr h="370840">
                <a:tc>
                  <a:txBody>
                    <a:bodyPr/>
                    <a:lstStyle/>
                    <a:p>
                      <a:r>
                        <a:rPr lang="en-US" dirty="0"/>
                        <a:t>32</a:t>
                      </a:r>
                      <a:endParaRPr lang="en-IN" dirty="0"/>
                    </a:p>
                  </a:txBody>
                  <a:tcPr/>
                </a:tc>
                <a:tc>
                  <a:txBody>
                    <a:bodyPr/>
                    <a:lstStyle/>
                    <a:p>
                      <a:r>
                        <a:rPr lang="en-US" dirty="0"/>
                        <a:t>0.0001</a:t>
                      </a:r>
                      <a:endParaRPr lang="en-IN" dirty="0"/>
                    </a:p>
                  </a:txBody>
                  <a:tcPr/>
                </a:tc>
                <a:tc>
                  <a:txBody>
                    <a:bodyPr/>
                    <a:lstStyle/>
                    <a:p>
                      <a:r>
                        <a:rPr lang="en-IN" dirty="0"/>
                        <a:t>6 [16,32,64,128,256,512]</a:t>
                      </a:r>
                    </a:p>
                  </a:txBody>
                  <a:tcPr/>
                </a:tc>
                <a:tc>
                  <a:txBody>
                    <a:bodyPr/>
                    <a:lstStyle/>
                    <a:p>
                      <a:r>
                        <a:rPr lang="en-US" dirty="0"/>
                        <a:t>Adam</a:t>
                      </a:r>
                      <a:endParaRPr lang="en-IN" dirty="0"/>
                    </a:p>
                  </a:txBody>
                  <a:tcPr/>
                </a:tc>
                <a:extLst>
                  <a:ext uri="{0D108BD9-81ED-4DB2-BD59-A6C34878D82A}">
                    <a16:rowId xmlns:a16="http://schemas.microsoft.com/office/drawing/2014/main" val="1386896523"/>
                  </a:ext>
                </a:extLst>
              </a:tr>
            </a:tbl>
          </a:graphicData>
        </a:graphic>
      </p:graphicFrame>
      <p:pic>
        <p:nvPicPr>
          <p:cNvPr id="4" name="Picture 3">
            <a:extLst>
              <a:ext uri="{FF2B5EF4-FFF2-40B4-BE49-F238E27FC236}">
                <a16:creationId xmlns:a16="http://schemas.microsoft.com/office/drawing/2014/main" id="{4D9F087A-C915-408B-8223-ED3587DFE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5" y="1426207"/>
            <a:ext cx="5909184" cy="3345923"/>
          </a:xfrm>
          <a:prstGeom prst="rect">
            <a:avLst/>
          </a:prstGeom>
        </p:spPr>
      </p:pic>
      <p:pic>
        <p:nvPicPr>
          <p:cNvPr id="11" name="Picture 10">
            <a:extLst>
              <a:ext uri="{FF2B5EF4-FFF2-40B4-BE49-F238E27FC236}">
                <a16:creationId xmlns:a16="http://schemas.microsoft.com/office/drawing/2014/main" id="{C75A1A17-507A-4F9B-AAF7-392F0A748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763" y="1471472"/>
            <a:ext cx="5749297" cy="3255392"/>
          </a:xfrm>
          <a:prstGeom prst="rect">
            <a:avLst/>
          </a:prstGeom>
        </p:spPr>
      </p:pic>
      <p:sp>
        <p:nvSpPr>
          <p:cNvPr id="17" name="TextBox 16">
            <a:extLst>
              <a:ext uri="{FF2B5EF4-FFF2-40B4-BE49-F238E27FC236}">
                <a16:creationId xmlns:a16="http://schemas.microsoft.com/office/drawing/2014/main" id="{D7664E6B-4DB7-4B4C-A7DF-D81C0C693EFF}"/>
              </a:ext>
            </a:extLst>
          </p:cNvPr>
          <p:cNvSpPr txBox="1"/>
          <p:nvPr/>
        </p:nvSpPr>
        <p:spPr>
          <a:xfrm>
            <a:off x="4703427" y="4935630"/>
            <a:ext cx="2785146" cy="369332"/>
          </a:xfrm>
          <a:prstGeom prst="rect">
            <a:avLst/>
          </a:prstGeom>
          <a:noFill/>
        </p:spPr>
        <p:txBody>
          <a:bodyPr wrap="square" rtlCol="0">
            <a:spAutoFit/>
          </a:bodyPr>
          <a:lstStyle/>
          <a:p>
            <a:pPr algn="ctr"/>
            <a:r>
              <a:rPr lang="en-US" dirty="0"/>
              <a:t>Final Hyperparameters</a:t>
            </a:r>
            <a:endParaRPr lang="en-IN" dirty="0"/>
          </a:p>
        </p:txBody>
      </p:sp>
      <p:pic>
        <p:nvPicPr>
          <p:cNvPr id="13" name="Picture 12">
            <a:extLst>
              <a:ext uri="{FF2B5EF4-FFF2-40B4-BE49-F238E27FC236}">
                <a16:creationId xmlns:a16="http://schemas.microsoft.com/office/drawing/2014/main" id="{643D1B78-CD4F-4584-AB76-9390EEEC64A5}"/>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52BD16EA-3DA4-44F1-A63B-0649F640A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1184151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25</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Object Segmentation</a:t>
            </a:r>
            <a:endParaRPr lang="en-IN" b="1" dirty="0">
              <a:solidFill>
                <a:srgbClr val="0A64A2"/>
              </a:solidFill>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27756"/>
            <a:ext cx="4368775" cy="400110"/>
          </a:xfrm>
          <a:prstGeom prst="rect">
            <a:avLst/>
          </a:prstGeom>
          <a:noFill/>
        </p:spPr>
        <p:txBody>
          <a:bodyPr wrap="square" rtlCol="0">
            <a:spAutoFit/>
          </a:bodyPr>
          <a:lstStyle/>
          <a:p>
            <a:r>
              <a:rPr lang="en-US" sz="2000" b="1" dirty="0"/>
              <a:t>U Net (Evaluation):</a:t>
            </a:r>
            <a:endParaRPr lang="en-IN" sz="2000" b="1" dirty="0"/>
          </a:p>
        </p:txBody>
      </p:sp>
      <p:pic>
        <p:nvPicPr>
          <p:cNvPr id="6" name="Picture 5">
            <a:extLst>
              <a:ext uri="{FF2B5EF4-FFF2-40B4-BE49-F238E27FC236}">
                <a16:creationId xmlns:a16="http://schemas.microsoft.com/office/drawing/2014/main" id="{7E65E07F-DE50-4FA3-AF68-C2C2D0BA2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1392911"/>
            <a:ext cx="11653520" cy="3696467"/>
          </a:xfrm>
          <a:prstGeom prst="rect">
            <a:avLst/>
          </a:prstGeom>
        </p:spPr>
      </p:pic>
      <p:sp>
        <p:nvSpPr>
          <p:cNvPr id="15" name="TextBox 14">
            <a:extLst>
              <a:ext uri="{FF2B5EF4-FFF2-40B4-BE49-F238E27FC236}">
                <a16:creationId xmlns:a16="http://schemas.microsoft.com/office/drawing/2014/main" id="{B391BCD1-1980-4FCB-8F65-9661B3F86A76}"/>
              </a:ext>
            </a:extLst>
          </p:cNvPr>
          <p:cNvSpPr txBox="1"/>
          <p:nvPr/>
        </p:nvSpPr>
        <p:spPr>
          <a:xfrm>
            <a:off x="1412240" y="5152575"/>
            <a:ext cx="9941560" cy="369332"/>
          </a:xfrm>
          <a:prstGeom prst="rect">
            <a:avLst/>
          </a:prstGeom>
          <a:noFill/>
        </p:spPr>
        <p:txBody>
          <a:bodyPr wrap="square">
            <a:spAutoFit/>
          </a:bodyPr>
          <a:lstStyle/>
          <a:p>
            <a:r>
              <a:rPr lang="en-US" dirty="0"/>
              <a:t>Input thermogram (left), expected output (center), and predicted mask(right) on training data(U-Net) </a:t>
            </a:r>
            <a:endParaRPr lang="en-IN" dirty="0"/>
          </a:p>
        </p:txBody>
      </p:sp>
      <p:sp>
        <p:nvSpPr>
          <p:cNvPr id="13" name="TextBox 12">
            <a:extLst>
              <a:ext uri="{FF2B5EF4-FFF2-40B4-BE49-F238E27FC236}">
                <a16:creationId xmlns:a16="http://schemas.microsoft.com/office/drawing/2014/main" id="{9FBB3D45-EA9A-48BE-9FC6-C060AA57EB71}"/>
              </a:ext>
            </a:extLst>
          </p:cNvPr>
          <p:cNvSpPr txBox="1"/>
          <p:nvPr/>
        </p:nvSpPr>
        <p:spPr>
          <a:xfrm>
            <a:off x="5080000" y="5626440"/>
            <a:ext cx="2032000" cy="369332"/>
          </a:xfrm>
          <a:prstGeom prst="rect">
            <a:avLst/>
          </a:prstGeom>
          <a:noFill/>
        </p:spPr>
        <p:txBody>
          <a:bodyPr wrap="square" rtlCol="0">
            <a:spAutoFit/>
          </a:bodyPr>
          <a:lstStyle/>
          <a:p>
            <a:r>
              <a:rPr lang="en-US" dirty="0"/>
              <a:t>Accuracy : 92.27%</a:t>
            </a:r>
            <a:endParaRPr lang="en-IN" dirty="0"/>
          </a:p>
        </p:txBody>
      </p:sp>
      <p:pic>
        <p:nvPicPr>
          <p:cNvPr id="12" name="Picture 11">
            <a:extLst>
              <a:ext uri="{FF2B5EF4-FFF2-40B4-BE49-F238E27FC236}">
                <a16:creationId xmlns:a16="http://schemas.microsoft.com/office/drawing/2014/main" id="{B0DA1D8E-5976-4625-A64F-607AA4E909E2}"/>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88020846-9C90-4146-A563-8EB099A12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107818278"/>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26</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Object Segmentation</a:t>
            </a:r>
            <a:endParaRPr lang="en-IN" b="1" dirty="0">
              <a:solidFill>
                <a:srgbClr val="0A64A2"/>
              </a:solidFill>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17104"/>
            <a:ext cx="4368775" cy="400110"/>
          </a:xfrm>
          <a:prstGeom prst="rect">
            <a:avLst/>
          </a:prstGeom>
          <a:noFill/>
        </p:spPr>
        <p:txBody>
          <a:bodyPr wrap="square" rtlCol="0">
            <a:spAutoFit/>
          </a:bodyPr>
          <a:lstStyle/>
          <a:p>
            <a:r>
              <a:rPr lang="en-US" sz="2000" b="1" dirty="0"/>
              <a:t>U Net (Evaluation):</a:t>
            </a:r>
            <a:endParaRPr lang="en-IN" sz="2000" b="1" dirty="0"/>
          </a:p>
        </p:txBody>
      </p:sp>
      <p:sp>
        <p:nvSpPr>
          <p:cNvPr id="15" name="TextBox 14">
            <a:extLst>
              <a:ext uri="{FF2B5EF4-FFF2-40B4-BE49-F238E27FC236}">
                <a16:creationId xmlns:a16="http://schemas.microsoft.com/office/drawing/2014/main" id="{B391BCD1-1980-4FCB-8F65-9661B3F86A76}"/>
              </a:ext>
            </a:extLst>
          </p:cNvPr>
          <p:cNvSpPr txBox="1"/>
          <p:nvPr/>
        </p:nvSpPr>
        <p:spPr>
          <a:xfrm>
            <a:off x="1412240" y="5141923"/>
            <a:ext cx="9941560" cy="369332"/>
          </a:xfrm>
          <a:prstGeom prst="rect">
            <a:avLst/>
          </a:prstGeom>
          <a:noFill/>
        </p:spPr>
        <p:txBody>
          <a:bodyPr wrap="square">
            <a:spAutoFit/>
          </a:bodyPr>
          <a:lstStyle/>
          <a:p>
            <a:r>
              <a:rPr lang="en-US" dirty="0"/>
              <a:t>Input thermogram (left), expected output (center), and predicted mask(right) on testing data(U-Net) </a:t>
            </a:r>
            <a:endParaRPr lang="en-IN" dirty="0"/>
          </a:p>
        </p:txBody>
      </p:sp>
      <p:sp>
        <p:nvSpPr>
          <p:cNvPr id="13" name="TextBox 12">
            <a:extLst>
              <a:ext uri="{FF2B5EF4-FFF2-40B4-BE49-F238E27FC236}">
                <a16:creationId xmlns:a16="http://schemas.microsoft.com/office/drawing/2014/main" id="{9FBB3D45-EA9A-48BE-9FC6-C060AA57EB71}"/>
              </a:ext>
            </a:extLst>
          </p:cNvPr>
          <p:cNvSpPr txBox="1"/>
          <p:nvPr/>
        </p:nvSpPr>
        <p:spPr>
          <a:xfrm>
            <a:off x="5080000" y="5615788"/>
            <a:ext cx="2032000" cy="369332"/>
          </a:xfrm>
          <a:prstGeom prst="rect">
            <a:avLst/>
          </a:prstGeom>
          <a:noFill/>
        </p:spPr>
        <p:txBody>
          <a:bodyPr wrap="square" rtlCol="0">
            <a:spAutoFit/>
          </a:bodyPr>
          <a:lstStyle/>
          <a:p>
            <a:r>
              <a:rPr lang="en-US" dirty="0"/>
              <a:t>Accuracy : 92.21%</a:t>
            </a:r>
            <a:endParaRPr lang="en-IN" dirty="0"/>
          </a:p>
        </p:txBody>
      </p:sp>
      <p:pic>
        <p:nvPicPr>
          <p:cNvPr id="4" name="Picture 3">
            <a:extLst>
              <a:ext uri="{FF2B5EF4-FFF2-40B4-BE49-F238E27FC236}">
                <a16:creationId xmlns:a16="http://schemas.microsoft.com/office/drawing/2014/main" id="{CEEE8860-9C2F-4052-8888-84C77C430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1376501"/>
            <a:ext cx="11684000" cy="3706135"/>
          </a:xfrm>
          <a:prstGeom prst="rect">
            <a:avLst/>
          </a:prstGeom>
        </p:spPr>
      </p:pic>
      <p:pic>
        <p:nvPicPr>
          <p:cNvPr id="12" name="Picture 11">
            <a:extLst>
              <a:ext uri="{FF2B5EF4-FFF2-40B4-BE49-F238E27FC236}">
                <a16:creationId xmlns:a16="http://schemas.microsoft.com/office/drawing/2014/main" id="{F36E3780-FB22-4AD4-8B4B-D2D2B39F17D5}"/>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9621703A-6683-4DD1-9C4A-37E6C4570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314655257"/>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27</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Object Segmentation</a:t>
            </a:r>
            <a:endParaRPr lang="en-IN" b="1" dirty="0">
              <a:solidFill>
                <a:srgbClr val="0A64A2"/>
              </a:solidFill>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17104"/>
            <a:ext cx="4368775" cy="400110"/>
          </a:xfrm>
          <a:prstGeom prst="rect">
            <a:avLst/>
          </a:prstGeom>
          <a:noFill/>
        </p:spPr>
        <p:txBody>
          <a:bodyPr wrap="square" rtlCol="0">
            <a:spAutoFit/>
          </a:bodyPr>
          <a:lstStyle/>
          <a:p>
            <a:r>
              <a:rPr lang="en-US" sz="2000" b="1" dirty="0"/>
              <a:t>U Net (Evaluation):</a:t>
            </a:r>
            <a:endParaRPr lang="en-IN" sz="2000" b="1" dirty="0"/>
          </a:p>
        </p:txBody>
      </p:sp>
      <p:sp>
        <p:nvSpPr>
          <p:cNvPr id="15" name="TextBox 14">
            <a:extLst>
              <a:ext uri="{FF2B5EF4-FFF2-40B4-BE49-F238E27FC236}">
                <a16:creationId xmlns:a16="http://schemas.microsoft.com/office/drawing/2014/main" id="{B391BCD1-1980-4FCB-8F65-9661B3F86A76}"/>
              </a:ext>
            </a:extLst>
          </p:cNvPr>
          <p:cNvSpPr txBox="1"/>
          <p:nvPr/>
        </p:nvSpPr>
        <p:spPr>
          <a:xfrm>
            <a:off x="1441164" y="5084101"/>
            <a:ext cx="10083800" cy="369332"/>
          </a:xfrm>
          <a:prstGeom prst="rect">
            <a:avLst/>
          </a:prstGeom>
          <a:noFill/>
        </p:spPr>
        <p:txBody>
          <a:bodyPr wrap="square">
            <a:spAutoFit/>
          </a:bodyPr>
          <a:lstStyle/>
          <a:p>
            <a:r>
              <a:rPr lang="en-US" dirty="0"/>
              <a:t>Input thermogram (left), expected output (center), and predicted mask(right) on augmented data(U-Net) </a:t>
            </a:r>
            <a:endParaRPr lang="en-IN" dirty="0"/>
          </a:p>
        </p:txBody>
      </p:sp>
      <p:sp>
        <p:nvSpPr>
          <p:cNvPr id="13" name="TextBox 12">
            <a:extLst>
              <a:ext uri="{FF2B5EF4-FFF2-40B4-BE49-F238E27FC236}">
                <a16:creationId xmlns:a16="http://schemas.microsoft.com/office/drawing/2014/main" id="{9FBB3D45-EA9A-48BE-9FC6-C060AA57EB71}"/>
              </a:ext>
            </a:extLst>
          </p:cNvPr>
          <p:cNvSpPr txBox="1"/>
          <p:nvPr/>
        </p:nvSpPr>
        <p:spPr>
          <a:xfrm>
            <a:off x="5080000" y="5615788"/>
            <a:ext cx="2032000" cy="369332"/>
          </a:xfrm>
          <a:prstGeom prst="rect">
            <a:avLst/>
          </a:prstGeom>
          <a:noFill/>
        </p:spPr>
        <p:txBody>
          <a:bodyPr wrap="square" rtlCol="0">
            <a:spAutoFit/>
          </a:bodyPr>
          <a:lstStyle/>
          <a:p>
            <a:r>
              <a:rPr lang="en-US" dirty="0"/>
              <a:t>Accuracy : 93.35%</a:t>
            </a:r>
            <a:endParaRPr lang="en-IN" dirty="0"/>
          </a:p>
        </p:txBody>
      </p:sp>
      <p:pic>
        <p:nvPicPr>
          <p:cNvPr id="6" name="Picture 5">
            <a:extLst>
              <a:ext uri="{FF2B5EF4-FFF2-40B4-BE49-F238E27FC236}">
                <a16:creationId xmlns:a16="http://schemas.microsoft.com/office/drawing/2014/main" id="{867A874E-05C8-4778-A7D6-9B707B9BA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31" y="1404567"/>
            <a:ext cx="11600138" cy="3679534"/>
          </a:xfrm>
          <a:prstGeom prst="rect">
            <a:avLst/>
          </a:prstGeom>
        </p:spPr>
      </p:pic>
      <p:pic>
        <p:nvPicPr>
          <p:cNvPr id="12" name="Picture 11">
            <a:extLst>
              <a:ext uri="{FF2B5EF4-FFF2-40B4-BE49-F238E27FC236}">
                <a16:creationId xmlns:a16="http://schemas.microsoft.com/office/drawing/2014/main" id="{332B63B8-9DED-4D29-BC0B-94AB77105CA8}"/>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6F0F40EB-D905-43FC-9F7E-EF5452308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05831463"/>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28</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Object Segmentation</a:t>
            </a:r>
            <a:endParaRPr lang="en-IN" b="1" dirty="0">
              <a:solidFill>
                <a:srgbClr val="0A64A2"/>
              </a:solidFill>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17104"/>
            <a:ext cx="4368775" cy="400110"/>
          </a:xfrm>
          <a:prstGeom prst="rect">
            <a:avLst/>
          </a:prstGeom>
          <a:noFill/>
        </p:spPr>
        <p:txBody>
          <a:bodyPr wrap="square" rtlCol="0">
            <a:spAutoFit/>
          </a:bodyPr>
          <a:lstStyle/>
          <a:p>
            <a:r>
              <a:rPr lang="en-US" sz="2000" b="1" dirty="0"/>
              <a:t>U Net (Evaluation):</a:t>
            </a:r>
            <a:endParaRPr lang="en-IN" sz="2000" b="1" dirty="0"/>
          </a:p>
        </p:txBody>
      </p:sp>
      <p:sp>
        <p:nvSpPr>
          <p:cNvPr id="15" name="TextBox 14">
            <a:extLst>
              <a:ext uri="{FF2B5EF4-FFF2-40B4-BE49-F238E27FC236}">
                <a16:creationId xmlns:a16="http://schemas.microsoft.com/office/drawing/2014/main" id="{B391BCD1-1980-4FCB-8F65-9661B3F86A76}"/>
              </a:ext>
            </a:extLst>
          </p:cNvPr>
          <p:cNvSpPr txBox="1"/>
          <p:nvPr/>
        </p:nvSpPr>
        <p:spPr>
          <a:xfrm>
            <a:off x="1727199" y="5150907"/>
            <a:ext cx="10083800" cy="369332"/>
          </a:xfrm>
          <a:prstGeom prst="rect">
            <a:avLst/>
          </a:prstGeom>
          <a:noFill/>
        </p:spPr>
        <p:txBody>
          <a:bodyPr wrap="square">
            <a:spAutoFit/>
          </a:bodyPr>
          <a:lstStyle/>
          <a:p>
            <a:r>
              <a:rPr lang="en-US" dirty="0"/>
              <a:t>Input thermogram (left), expected output (center), and predicted mask(right) on metal data(U-Net) </a:t>
            </a:r>
            <a:endParaRPr lang="en-IN" dirty="0"/>
          </a:p>
        </p:txBody>
      </p:sp>
      <p:sp>
        <p:nvSpPr>
          <p:cNvPr id="13" name="TextBox 12">
            <a:extLst>
              <a:ext uri="{FF2B5EF4-FFF2-40B4-BE49-F238E27FC236}">
                <a16:creationId xmlns:a16="http://schemas.microsoft.com/office/drawing/2014/main" id="{9FBB3D45-EA9A-48BE-9FC6-C060AA57EB71}"/>
              </a:ext>
            </a:extLst>
          </p:cNvPr>
          <p:cNvSpPr txBox="1"/>
          <p:nvPr/>
        </p:nvSpPr>
        <p:spPr>
          <a:xfrm>
            <a:off x="5080000" y="5615788"/>
            <a:ext cx="2032000" cy="369332"/>
          </a:xfrm>
          <a:prstGeom prst="rect">
            <a:avLst/>
          </a:prstGeom>
          <a:noFill/>
        </p:spPr>
        <p:txBody>
          <a:bodyPr wrap="square" rtlCol="0">
            <a:spAutoFit/>
          </a:bodyPr>
          <a:lstStyle/>
          <a:p>
            <a:r>
              <a:rPr lang="en-US" dirty="0"/>
              <a:t>Accuracy : 89.27%</a:t>
            </a:r>
            <a:endParaRPr lang="en-IN" dirty="0"/>
          </a:p>
        </p:txBody>
      </p:sp>
      <p:pic>
        <p:nvPicPr>
          <p:cNvPr id="4" name="Picture 3">
            <a:extLst>
              <a:ext uri="{FF2B5EF4-FFF2-40B4-BE49-F238E27FC236}">
                <a16:creationId xmlns:a16="http://schemas.microsoft.com/office/drawing/2014/main" id="{312195C1-4E42-466D-89DB-A311799A7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12" y="1328905"/>
            <a:ext cx="10505452" cy="3810310"/>
          </a:xfrm>
          <a:prstGeom prst="rect">
            <a:avLst/>
          </a:prstGeom>
        </p:spPr>
      </p:pic>
      <p:pic>
        <p:nvPicPr>
          <p:cNvPr id="12" name="Picture 11">
            <a:extLst>
              <a:ext uri="{FF2B5EF4-FFF2-40B4-BE49-F238E27FC236}">
                <a16:creationId xmlns:a16="http://schemas.microsoft.com/office/drawing/2014/main" id="{0357B1F8-4C6B-4966-B560-201B38373EAB}"/>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B22FC9CC-6CD9-4B36-8C48-33451CA7F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88693652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29</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Object Segmentation</a:t>
            </a:r>
            <a:endParaRPr lang="en-IN" b="1" dirty="0">
              <a:solidFill>
                <a:srgbClr val="0A64A2"/>
              </a:solidFill>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17104"/>
            <a:ext cx="4368775" cy="400110"/>
          </a:xfrm>
          <a:prstGeom prst="rect">
            <a:avLst/>
          </a:prstGeom>
          <a:noFill/>
        </p:spPr>
        <p:txBody>
          <a:bodyPr wrap="square" rtlCol="0">
            <a:spAutoFit/>
          </a:bodyPr>
          <a:lstStyle/>
          <a:p>
            <a:r>
              <a:rPr lang="en-US" sz="2000" b="1" dirty="0"/>
              <a:t>Overall performance index (Accuracy):</a:t>
            </a:r>
            <a:endParaRPr lang="en-IN" sz="2000" b="1" dirty="0"/>
          </a:p>
        </p:txBody>
      </p:sp>
      <p:graphicFrame>
        <p:nvGraphicFramePr>
          <p:cNvPr id="6" name="Table 10">
            <a:extLst>
              <a:ext uri="{FF2B5EF4-FFF2-40B4-BE49-F238E27FC236}">
                <a16:creationId xmlns:a16="http://schemas.microsoft.com/office/drawing/2014/main" id="{214E0C7B-04C6-427A-A4F8-FAE315535793}"/>
              </a:ext>
            </a:extLst>
          </p:cNvPr>
          <p:cNvGraphicFramePr>
            <a:graphicFrameLocks noGrp="1"/>
          </p:cNvGraphicFramePr>
          <p:nvPr>
            <p:extLst>
              <p:ext uri="{D42A27DB-BD31-4B8C-83A1-F6EECF244321}">
                <p14:modId xmlns:p14="http://schemas.microsoft.com/office/powerpoint/2010/main" val="2449137385"/>
              </p:ext>
            </p:extLst>
          </p:nvPr>
        </p:nvGraphicFramePr>
        <p:xfrm>
          <a:off x="3561080" y="2594867"/>
          <a:ext cx="5049520" cy="1536440"/>
        </p:xfrm>
        <a:graphic>
          <a:graphicData uri="http://schemas.openxmlformats.org/drawingml/2006/table">
            <a:tbl>
              <a:tblPr firstRow="1" bandRow="1">
                <a:tableStyleId>{5C22544A-7EE6-4342-B048-85BDC9FD1C3A}</a:tableStyleId>
              </a:tblPr>
              <a:tblGrid>
                <a:gridCol w="1887220">
                  <a:extLst>
                    <a:ext uri="{9D8B030D-6E8A-4147-A177-3AD203B41FA5}">
                      <a16:colId xmlns:a16="http://schemas.microsoft.com/office/drawing/2014/main" val="1233543397"/>
                    </a:ext>
                  </a:extLst>
                </a:gridCol>
                <a:gridCol w="1109980">
                  <a:extLst>
                    <a:ext uri="{9D8B030D-6E8A-4147-A177-3AD203B41FA5}">
                      <a16:colId xmlns:a16="http://schemas.microsoft.com/office/drawing/2014/main" val="2642082609"/>
                    </a:ext>
                  </a:extLst>
                </a:gridCol>
                <a:gridCol w="1005840">
                  <a:extLst>
                    <a:ext uri="{9D8B030D-6E8A-4147-A177-3AD203B41FA5}">
                      <a16:colId xmlns:a16="http://schemas.microsoft.com/office/drawing/2014/main" val="926221437"/>
                    </a:ext>
                  </a:extLst>
                </a:gridCol>
                <a:gridCol w="1046480">
                  <a:extLst>
                    <a:ext uri="{9D8B030D-6E8A-4147-A177-3AD203B41FA5}">
                      <a16:colId xmlns:a16="http://schemas.microsoft.com/office/drawing/2014/main" val="505434726"/>
                    </a:ext>
                  </a:extLst>
                </a:gridCol>
              </a:tblGrid>
              <a:tr h="384110">
                <a:tc>
                  <a:txBody>
                    <a:bodyPr/>
                    <a:lstStyle/>
                    <a:p>
                      <a:r>
                        <a:rPr lang="en-US" dirty="0"/>
                        <a:t>Architecture</a:t>
                      </a:r>
                      <a:endParaRPr lang="en-IN" dirty="0"/>
                    </a:p>
                  </a:txBody>
                  <a:tcPr/>
                </a:tc>
                <a:tc>
                  <a:txBody>
                    <a:bodyPr/>
                    <a:lstStyle/>
                    <a:p>
                      <a:r>
                        <a:rPr lang="en-US" dirty="0"/>
                        <a:t>PSP-Net</a:t>
                      </a:r>
                      <a:endParaRPr lang="en-IN" dirty="0"/>
                    </a:p>
                  </a:txBody>
                  <a:tcPr/>
                </a:tc>
                <a:tc>
                  <a:txBody>
                    <a:bodyPr/>
                    <a:lstStyle/>
                    <a:p>
                      <a:r>
                        <a:rPr lang="en-US" dirty="0"/>
                        <a:t>FC-Net</a:t>
                      </a:r>
                      <a:endParaRPr lang="en-IN" dirty="0"/>
                    </a:p>
                  </a:txBody>
                  <a:tcPr/>
                </a:tc>
                <a:tc>
                  <a:txBody>
                    <a:bodyPr/>
                    <a:lstStyle/>
                    <a:p>
                      <a:r>
                        <a:rPr lang="en-US" dirty="0"/>
                        <a:t>U-Net</a:t>
                      </a:r>
                      <a:endParaRPr lang="en-IN" dirty="0"/>
                    </a:p>
                  </a:txBody>
                  <a:tcPr/>
                </a:tc>
                <a:extLst>
                  <a:ext uri="{0D108BD9-81ED-4DB2-BD59-A6C34878D82A}">
                    <a16:rowId xmlns:a16="http://schemas.microsoft.com/office/drawing/2014/main" val="2471438394"/>
                  </a:ext>
                </a:extLst>
              </a:tr>
              <a:tr h="384110">
                <a:tc>
                  <a:txBody>
                    <a:bodyPr/>
                    <a:lstStyle/>
                    <a:p>
                      <a:r>
                        <a:rPr lang="en-US" dirty="0"/>
                        <a:t>Training Dataset</a:t>
                      </a:r>
                      <a:endParaRPr lang="en-IN" dirty="0"/>
                    </a:p>
                  </a:txBody>
                  <a:tcPr/>
                </a:tc>
                <a:tc>
                  <a:txBody>
                    <a:bodyPr/>
                    <a:lstStyle/>
                    <a:p>
                      <a:r>
                        <a:rPr lang="en-US" dirty="0"/>
                        <a:t>86.81%</a:t>
                      </a:r>
                      <a:endParaRPr lang="en-IN" dirty="0"/>
                    </a:p>
                  </a:txBody>
                  <a:tcPr/>
                </a:tc>
                <a:tc>
                  <a:txBody>
                    <a:bodyPr/>
                    <a:lstStyle/>
                    <a:p>
                      <a:r>
                        <a:rPr lang="en-US" dirty="0"/>
                        <a:t>86.55%</a:t>
                      </a:r>
                      <a:endParaRPr lang="en-IN" dirty="0"/>
                    </a:p>
                  </a:txBody>
                  <a:tcPr/>
                </a:tc>
                <a:tc>
                  <a:txBody>
                    <a:bodyPr/>
                    <a:lstStyle/>
                    <a:p>
                      <a:r>
                        <a:rPr lang="en-US" b="1" dirty="0"/>
                        <a:t>92.47%</a:t>
                      </a:r>
                      <a:endParaRPr lang="en-IN" b="1" dirty="0"/>
                    </a:p>
                  </a:txBody>
                  <a:tcPr/>
                </a:tc>
                <a:extLst>
                  <a:ext uri="{0D108BD9-81ED-4DB2-BD59-A6C34878D82A}">
                    <a16:rowId xmlns:a16="http://schemas.microsoft.com/office/drawing/2014/main" val="3467950452"/>
                  </a:ext>
                </a:extLst>
              </a:tr>
              <a:tr h="384110">
                <a:tc>
                  <a:txBody>
                    <a:bodyPr/>
                    <a:lstStyle/>
                    <a:p>
                      <a:r>
                        <a:rPr lang="en-US" dirty="0"/>
                        <a:t>Validation Dataset</a:t>
                      </a:r>
                      <a:endParaRPr lang="en-IN" dirty="0"/>
                    </a:p>
                  </a:txBody>
                  <a:tcPr/>
                </a:tc>
                <a:tc>
                  <a:txBody>
                    <a:bodyPr/>
                    <a:lstStyle/>
                    <a:p>
                      <a:r>
                        <a:rPr lang="en-US" dirty="0"/>
                        <a:t>86.06%</a:t>
                      </a:r>
                      <a:endParaRPr lang="en-IN" dirty="0"/>
                    </a:p>
                  </a:txBody>
                  <a:tcPr/>
                </a:tc>
                <a:tc>
                  <a:txBody>
                    <a:bodyPr/>
                    <a:lstStyle/>
                    <a:p>
                      <a:r>
                        <a:rPr lang="en-US" dirty="0"/>
                        <a:t>90.35%</a:t>
                      </a:r>
                      <a:endParaRPr lang="en-IN" dirty="0"/>
                    </a:p>
                  </a:txBody>
                  <a:tcPr/>
                </a:tc>
                <a:tc>
                  <a:txBody>
                    <a:bodyPr/>
                    <a:lstStyle/>
                    <a:p>
                      <a:r>
                        <a:rPr lang="en-US" b="1" dirty="0"/>
                        <a:t>92.62%</a:t>
                      </a:r>
                      <a:endParaRPr lang="en-IN" b="1" dirty="0"/>
                    </a:p>
                  </a:txBody>
                  <a:tcPr/>
                </a:tc>
                <a:extLst>
                  <a:ext uri="{0D108BD9-81ED-4DB2-BD59-A6C34878D82A}">
                    <a16:rowId xmlns:a16="http://schemas.microsoft.com/office/drawing/2014/main" val="1474182662"/>
                  </a:ext>
                </a:extLst>
              </a:tr>
              <a:tr h="384110">
                <a:tc>
                  <a:txBody>
                    <a:bodyPr/>
                    <a:lstStyle/>
                    <a:p>
                      <a:r>
                        <a:rPr lang="en-US" dirty="0"/>
                        <a:t>Test Dataset</a:t>
                      </a:r>
                      <a:endParaRPr lang="en-IN" dirty="0"/>
                    </a:p>
                  </a:txBody>
                  <a:tcPr/>
                </a:tc>
                <a:tc>
                  <a:txBody>
                    <a:bodyPr/>
                    <a:lstStyle/>
                    <a:p>
                      <a:r>
                        <a:rPr lang="en-US" dirty="0"/>
                        <a:t>86.30%</a:t>
                      </a:r>
                      <a:endParaRPr lang="en-IN" dirty="0"/>
                    </a:p>
                  </a:txBody>
                  <a:tcPr/>
                </a:tc>
                <a:tc>
                  <a:txBody>
                    <a:bodyPr/>
                    <a:lstStyle/>
                    <a:p>
                      <a:r>
                        <a:rPr lang="en-US" dirty="0"/>
                        <a:t>85.73%</a:t>
                      </a:r>
                      <a:endParaRPr lang="en-IN" dirty="0"/>
                    </a:p>
                  </a:txBody>
                  <a:tcPr/>
                </a:tc>
                <a:tc>
                  <a:txBody>
                    <a:bodyPr/>
                    <a:lstStyle/>
                    <a:p>
                      <a:r>
                        <a:rPr lang="en-US" b="1" dirty="0"/>
                        <a:t>92.22%</a:t>
                      </a:r>
                      <a:endParaRPr lang="en-IN" b="1" dirty="0"/>
                    </a:p>
                  </a:txBody>
                  <a:tcPr/>
                </a:tc>
                <a:extLst>
                  <a:ext uri="{0D108BD9-81ED-4DB2-BD59-A6C34878D82A}">
                    <a16:rowId xmlns:a16="http://schemas.microsoft.com/office/drawing/2014/main" val="3628371311"/>
                  </a:ext>
                </a:extLst>
              </a:tr>
            </a:tbl>
          </a:graphicData>
        </a:graphic>
      </p:graphicFrame>
      <p:sp>
        <p:nvSpPr>
          <p:cNvPr id="11" name="TextBox 10">
            <a:extLst>
              <a:ext uri="{FF2B5EF4-FFF2-40B4-BE49-F238E27FC236}">
                <a16:creationId xmlns:a16="http://schemas.microsoft.com/office/drawing/2014/main" id="{FAB978F8-0CC6-4FC3-B010-FE83EE5DC92F}"/>
              </a:ext>
            </a:extLst>
          </p:cNvPr>
          <p:cNvSpPr txBox="1"/>
          <p:nvPr/>
        </p:nvSpPr>
        <p:spPr>
          <a:xfrm>
            <a:off x="2209800" y="1391920"/>
            <a:ext cx="5725160" cy="923330"/>
          </a:xfrm>
          <a:prstGeom prst="rect">
            <a:avLst/>
          </a:prstGeom>
          <a:noFill/>
        </p:spPr>
        <p:txBody>
          <a:bodyPr wrap="square" rtlCol="0">
            <a:spAutoFit/>
          </a:bodyPr>
          <a:lstStyle/>
          <a:p>
            <a:pPr marL="342900" indent="-342900">
              <a:buAutoNum type="arabicPeriod"/>
            </a:pPr>
            <a:r>
              <a:rPr lang="en-IN" dirty="0"/>
              <a:t>Pyramid Scene Parsing Network (PSP Net) </a:t>
            </a:r>
          </a:p>
          <a:p>
            <a:pPr marL="342900" indent="-342900">
              <a:buAutoNum type="arabicPeriod"/>
            </a:pPr>
            <a:r>
              <a:rPr lang="en-IN" dirty="0"/>
              <a:t>Fully Convolution Network (FCN) </a:t>
            </a:r>
          </a:p>
          <a:p>
            <a:pPr marL="342900" indent="-342900">
              <a:buAutoNum type="arabicPeriod"/>
            </a:pPr>
            <a:r>
              <a:rPr lang="en-IN" dirty="0"/>
              <a:t>U-Net</a:t>
            </a:r>
            <a:r>
              <a:rPr lang="en-US" dirty="0"/>
              <a:t> </a:t>
            </a:r>
            <a:endParaRPr lang="en-IN" dirty="0"/>
          </a:p>
        </p:txBody>
      </p:sp>
      <p:pic>
        <p:nvPicPr>
          <p:cNvPr id="12" name="Picture 11">
            <a:extLst>
              <a:ext uri="{FF2B5EF4-FFF2-40B4-BE49-F238E27FC236}">
                <a16:creationId xmlns:a16="http://schemas.microsoft.com/office/drawing/2014/main" id="{05E086B9-9927-4D8A-A2D2-20437F53E12E}"/>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3" name="Picture 12">
            <a:extLst>
              <a:ext uri="{FF2B5EF4-FFF2-40B4-BE49-F238E27FC236}">
                <a16:creationId xmlns:a16="http://schemas.microsoft.com/office/drawing/2014/main" id="{3AC445C2-F7D2-4730-8390-D172DA726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61293742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F83C4EE6-4775-41CF-832A-AF0864B3E64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2943225" cy="553998"/>
          </a:xfrm>
          <a:prstGeom prst="rect">
            <a:avLst/>
          </a:prstGeom>
          <a:noFill/>
        </p:spPr>
        <p:txBody>
          <a:bodyPr wrap="square" rtlCol="0">
            <a:spAutoFit/>
          </a:bodyPr>
          <a:lstStyle/>
          <a:p>
            <a:r>
              <a:rPr lang="en-US" sz="3000" b="1" dirty="0">
                <a:solidFill>
                  <a:srgbClr val="0A64A2"/>
                </a:solidFill>
              </a:rPr>
              <a:t>Motivation</a:t>
            </a:r>
            <a:endParaRPr lang="en-IN" sz="3000" b="1" dirty="0">
              <a:solidFill>
                <a:srgbClr val="0A64A2"/>
              </a:solidFill>
            </a:endParaRPr>
          </a:p>
        </p:txBody>
      </p:sp>
      <p:pic>
        <p:nvPicPr>
          <p:cNvPr id="6" name="Picture 5">
            <a:extLst>
              <a:ext uri="{FF2B5EF4-FFF2-40B4-BE49-F238E27FC236}">
                <a16:creationId xmlns:a16="http://schemas.microsoft.com/office/drawing/2014/main" id="{8FF5A37B-1174-4101-9DF1-7AB8E28F1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4445" y="785527"/>
            <a:ext cx="4656553" cy="3425746"/>
          </a:xfrm>
          <a:prstGeom prst="rect">
            <a:avLst/>
          </a:prstGeom>
        </p:spPr>
      </p:pic>
      <p:sp>
        <p:nvSpPr>
          <p:cNvPr id="11" name="TextBox 10">
            <a:extLst>
              <a:ext uri="{FF2B5EF4-FFF2-40B4-BE49-F238E27FC236}">
                <a16:creationId xmlns:a16="http://schemas.microsoft.com/office/drawing/2014/main" id="{82D70D2C-0E65-4D4E-8083-04CF8A9ADE15}"/>
              </a:ext>
            </a:extLst>
          </p:cNvPr>
          <p:cNvSpPr txBox="1"/>
          <p:nvPr/>
        </p:nvSpPr>
        <p:spPr>
          <a:xfrm>
            <a:off x="7298422" y="4353886"/>
            <a:ext cx="4512576" cy="369332"/>
          </a:xfrm>
          <a:prstGeom prst="rect">
            <a:avLst/>
          </a:prstGeom>
          <a:noFill/>
        </p:spPr>
        <p:txBody>
          <a:bodyPr wrap="square" rtlCol="0">
            <a:spAutoFit/>
          </a:bodyPr>
          <a:lstStyle/>
          <a:p>
            <a:pPr algn="ctr"/>
            <a:r>
              <a:rPr lang="en-US" dirty="0"/>
              <a:t>Laser-based coating removal experiment. [1] </a:t>
            </a:r>
            <a:endParaRPr lang="en-IN" dirty="0"/>
          </a:p>
        </p:txBody>
      </p:sp>
      <p:sp>
        <p:nvSpPr>
          <p:cNvPr id="12" name="TextBox 11">
            <a:extLst>
              <a:ext uri="{FF2B5EF4-FFF2-40B4-BE49-F238E27FC236}">
                <a16:creationId xmlns:a16="http://schemas.microsoft.com/office/drawing/2014/main" id="{243BB43A-745A-4B64-B298-BDC2468BA9D4}"/>
              </a:ext>
            </a:extLst>
          </p:cNvPr>
          <p:cNvSpPr txBox="1"/>
          <p:nvPr/>
        </p:nvSpPr>
        <p:spPr>
          <a:xfrm>
            <a:off x="713064" y="1115735"/>
            <a:ext cx="6199464"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Development of efficient practices for complex, large-scale decommissioning processes of nuclear power plants.</a:t>
            </a:r>
          </a:p>
          <a:p>
            <a:pPr marL="285750" indent="-285750" algn="just">
              <a:buFont typeface="Arial" panose="020B0604020202020204" pitchFamily="34" charset="0"/>
              <a:buChar char="•"/>
            </a:pPr>
            <a:r>
              <a:rPr lang="en-US" dirty="0"/>
              <a:t>Automated removal of coating from the surface using lasers.</a:t>
            </a:r>
          </a:p>
        </p:txBody>
      </p:sp>
      <p:sp>
        <p:nvSpPr>
          <p:cNvPr id="15" name="TextBox 14">
            <a:extLst>
              <a:ext uri="{FF2B5EF4-FFF2-40B4-BE49-F238E27FC236}">
                <a16:creationId xmlns:a16="http://schemas.microsoft.com/office/drawing/2014/main" id="{FFD89937-4CDF-40E5-AF58-605777D01B12}"/>
              </a:ext>
            </a:extLst>
          </p:cNvPr>
          <p:cNvSpPr txBox="1"/>
          <p:nvPr/>
        </p:nvSpPr>
        <p:spPr>
          <a:xfrm>
            <a:off x="1006993" y="2222075"/>
            <a:ext cx="5480022" cy="1754326"/>
          </a:xfrm>
          <a:prstGeom prst="rect">
            <a:avLst/>
          </a:prstGeom>
          <a:noFill/>
        </p:spPr>
        <p:txBody>
          <a:bodyPr wrap="square" rtlCol="0">
            <a:spAutoFit/>
          </a:bodyPr>
          <a:lstStyle/>
          <a:p>
            <a:pPr algn="ctr"/>
            <a:r>
              <a:rPr lang="en-IN" b="1" dirty="0">
                <a:solidFill>
                  <a:srgbClr val="111111"/>
                </a:solidFill>
                <a:latin typeface="Roboto" panose="02000000000000000000" pitchFamily="2" charset="0"/>
              </a:rPr>
              <a:t>N</a:t>
            </a:r>
            <a:r>
              <a:rPr lang="en-IN" b="1" i="0" dirty="0">
                <a:solidFill>
                  <a:srgbClr val="111111"/>
                </a:solidFill>
                <a:effectLst/>
                <a:latin typeface="Roboto" panose="02000000000000000000" pitchFamily="2" charset="0"/>
              </a:rPr>
              <a:t>ecessity</a:t>
            </a:r>
            <a:endParaRPr lang="en-US" b="1" dirty="0"/>
          </a:p>
          <a:p>
            <a:pPr marL="285750" indent="-285750" algn="just">
              <a:buFont typeface="Arial" panose="020B0604020202020204" pitchFamily="34" charset="0"/>
              <a:buChar char="•"/>
            </a:pPr>
            <a:r>
              <a:rPr lang="en-IN" dirty="0"/>
              <a:t>Some of the surfaces are coated with an epoxy-based resin that contains Polychlorinated Biphenyls (PCB).</a:t>
            </a:r>
          </a:p>
          <a:p>
            <a:pPr marL="285750" indent="-285750" algn="just">
              <a:buFont typeface="Arial" panose="020B0604020202020204" pitchFamily="34" charset="0"/>
              <a:buChar char="•"/>
            </a:pPr>
            <a:r>
              <a:rPr lang="en-IN" dirty="0"/>
              <a:t>PCBs are carcinogenic and neurotoxic agents</a:t>
            </a:r>
            <a:r>
              <a:rPr lang="en-US" dirty="0"/>
              <a:t>.</a:t>
            </a:r>
          </a:p>
          <a:p>
            <a:pPr marL="285750" indent="-285750" algn="just">
              <a:buFont typeface="Arial" panose="020B0604020202020204" pitchFamily="34" charset="0"/>
              <a:buChar char="•"/>
            </a:pPr>
            <a:r>
              <a:rPr lang="en-US" dirty="0"/>
              <a:t>Due to prolonged exposure to radiation, the coatings become radioactive. </a:t>
            </a:r>
          </a:p>
        </p:txBody>
      </p:sp>
      <p:sp>
        <p:nvSpPr>
          <p:cNvPr id="18" name="TextBox 17">
            <a:extLst>
              <a:ext uri="{FF2B5EF4-FFF2-40B4-BE49-F238E27FC236}">
                <a16:creationId xmlns:a16="http://schemas.microsoft.com/office/drawing/2014/main" id="{351F7F76-BE0F-4F12-A783-F290D6573F87}"/>
              </a:ext>
            </a:extLst>
          </p:cNvPr>
          <p:cNvSpPr txBox="1"/>
          <p:nvPr/>
        </p:nvSpPr>
        <p:spPr>
          <a:xfrm>
            <a:off x="713064" y="4211273"/>
            <a:ext cx="6199464"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Laser-based coating removal consists of high-power lasers which can thermally destroy all chemicals and the fumes can be filtered from any radioactive dust.</a:t>
            </a:r>
          </a:p>
        </p:txBody>
      </p:sp>
      <p:sp>
        <p:nvSpPr>
          <p:cNvPr id="21" name="TextBox 20">
            <a:extLst>
              <a:ext uri="{FF2B5EF4-FFF2-40B4-BE49-F238E27FC236}">
                <a16:creationId xmlns:a16="http://schemas.microsoft.com/office/drawing/2014/main" id="{B157B407-3D32-4CB1-B553-1EC4EDC2D5A2}"/>
              </a:ext>
            </a:extLst>
          </p:cNvPr>
          <p:cNvSpPr txBox="1"/>
          <p:nvPr/>
        </p:nvSpPr>
        <p:spPr>
          <a:xfrm>
            <a:off x="1689158" y="5271446"/>
            <a:ext cx="8813684" cy="923330"/>
          </a:xfrm>
          <a:prstGeom prst="rect">
            <a:avLst/>
          </a:prstGeom>
          <a:noFill/>
        </p:spPr>
        <p:txBody>
          <a:bodyPr wrap="square" rtlCol="0">
            <a:spAutoFit/>
          </a:bodyPr>
          <a:lstStyle/>
          <a:p>
            <a:pPr algn="just"/>
            <a:r>
              <a:rPr lang="en-US" dirty="0"/>
              <a:t>In this project, we are building a system that works on thermographic principles and machine learning algorithms to ensure that the paint is completely removed by checking the surface for any paint residues, based on which the laser can be recalibrated.</a:t>
            </a:r>
            <a:endParaRPr lang="en-IN" dirty="0"/>
          </a:p>
        </p:txBody>
      </p:sp>
      <p:pic>
        <p:nvPicPr>
          <p:cNvPr id="17" name="Picture 16">
            <a:extLst>
              <a:ext uri="{FF2B5EF4-FFF2-40B4-BE49-F238E27FC236}">
                <a16:creationId xmlns:a16="http://schemas.microsoft.com/office/drawing/2014/main" id="{77288FAA-6216-4D22-9C3E-755E871C75A7}"/>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9" name="Picture 18">
            <a:extLst>
              <a:ext uri="{FF2B5EF4-FFF2-40B4-BE49-F238E27FC236}">
                <a16:creationId xmlns:a16="http://schemas.microsoft.com/office/drawing/2014/main" id="{B6F28A29-9CB9-421F-9D07-2613D4C10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422344634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30</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Thermogram Post-Processing</a:t>
            </a:r>
            <a:endParaRPr lang="en-IN" b="1" dirty="0">
              <a:solidFill>
                <a:srgbClr val="0A64A2"/>
              </a:solidFill>
            </a:endParaRPr>
          </a:p>
        </p:txBody>
      </p:sp>
      <p:graphicFrame>
        <p:nvGraphicFramePr>
          <p:cNvPr id="12" name="Object 11">
            <a:extLst>
              <a:ext uri="{FF2B5EF4-FFF2-40B4-BE49-F238E27FC236}">
                <a16:creationId xmlns:a16="http://schemas.microsoft.com/office/drawing/2014/main" id="{44E929C0-24ED-487D-8ED0-82C9429631CD}"/>
              </a:ext>
            </a:extLst>
          </p:cNvPr>
          <p:cNvGraphicFramePr>
            <a:graphicFrameLocks noChangeAspect="1"/>
          </p:cNvGraphicFramePr>
          <p:nvPr>
            <p:extLst>
              <p:ext uri="{D42A27DB-BD31-4B8C-83A1-F6EECF244321}">
                <p14:modId xmlns:p14="http://schemas.microsoft.com/office/powerpoint/2010/main" val="383689540"/>
              </p:ext>
            </p:extLst>
          </p:nvPr>
        </p:nvGraphicFramePr>
        <p:xfrm>
          <a:off x="459179" y="1701822"/>
          <a:ext cx="2863141" cy="3189258"/>
        </p:xfrm>
        <a:graphic>
          <a:graphicData uri="http://schemas.openxmlformats.org/presentationml/2006/ole">
            <mc:AlternateContent xmlns:mc="http://schemas.openxmlformats.org/markup-compatibility/2006">
              <mc:Choice xmlns:v="urn:schemas-microsoft-com:vml" Requires="v">
                <p:oleObj spid="_x0000_s2070" name="Bitmap Image" r:id="rId3" imgW="4488120" imgH="4998600" progId="Paint.Picture">
                  <p:embed/>
                </p:oleObj>
              </mc:Choice>
              <mc:Fallback>
                <p:oleObj name="Bitmap Image" r:id="rId3" imgW="4488120" imgH="4998600" progId="Paint.Picture">
                  <p:embed/>
                  <p:pic>
                    <p:nvPicPr>
                      <p:cNvPr id="15" name="Object 14">
                        <a:extLst>
                          <a:ext uri="{FF2B5EF4-FFF2-40B4-BE49-F238E27FC236}">
                            <a16:creationId xmlns:a16="http://schemas.microsoft.com/office/drawing/2014/main" id="{D05116DF-EC1D-407B-B5F7-5C19CCBD164D}"/>
                          </a:ext>
                        </a:extLst>
                      </p:cNvPr>
                      <p:cNvPicPr/>
                      <p:nvPr/>
                    </p:nvPicPr>
                    <p:blipFill>
                      <a:blip r:embed="rId4"/>
                      <a:stretch>
                        <a:fillRect/>
                      </a:stretch>
                    </p:blipFill>
                    <p:spPr>
                      <a:xfrm>
                        <a:off x="459179" y="1701822"/>
                        <a:ext cx="2863141" cy="318925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3C481CD4-5F6A-4198-8374-AAB9D8C51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7908" y="1701822"/>
            <a:ext cx="3172972" cy="3096373"/>
          </a:xfrm>
          <a:prstGeom prst="rect">
            <a:avLst/>
          </a:prstGeom>
        </p:spPr>
      </p:pic>
      <p:pic>
        <p:nvPicPr>
          <p:cNvPr id="14" name="Picture 13">
            <a:extLst>
              <a:ext uri="{FF2B5EF4-FFF2-40B4-BE49-F238E27FC236}">
                <a16:creationId xmlns:a16="http://schemas.microsoft.com/office/drawing/2014/main" id="{5EF90757-E605-4EAC-9D5B-FB262F44EF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8460" y="1711428"/>
            <a:ext cx="4768575" cy="3223204"/>
          </a:xfrm>
          <a:prstGeom prst="rect">
            <a:avLst/>
          </a:prstGeom>
        </p:spPr>
      </p:pic>
      <p:cxnSp>
        <p:nvCxnSpPr>
          <p:cNvPr id="16" name="Straight Arrow Connector 15">
            <a:extLst>
              <a:ext uri="{FF2B5EF4-FFF2-40B4-BE49-F238E27FC236}">
                <a16:creationId xmlns:a16="http://schemas.microsoft.com/office/drawing/2014/main" id="{EBDFDB9E-8FC3-4659-BAD0-FBACB249963A}"/>
              </a:ext>
            </a:extLst>
          </p:cNvPr>
          <p:cNvCxnSpPr/>
          <p:nvPr/>
        </p:nvCxnSpPr>
        <p:spPr>
          <a:xfrm>
            <a:off x="3413760" y="3250008"/>
            <a:ext cx="3251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4D15AA0D-9D75-4F69-82A4-B98CC3B99984}"/>
              </a:ext>
            </a:extLst>
          </p:cNvPr>
          <p:cNvCxnSpPr/>
          <p:nvPr/>
        </p:nvCxnSpPr>
        <p:spPr>
          <a:xfrm>
            <a:off x="7003340" y="3148408"/>
            <a:ext cx="3251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9B2E56B7-9E47-4679-9360-58BC46EC6BB9}"/>
              </a:ext>
            </a:extLst>
          </p:cNvPr>
          <p:cNvSpPr txBox="1"/>
          <p:nvPr/>
        </p:nvSpPr>
        <p:spPr>
          <a:xfrm>
            <a:off x="8176260" y="4983246"/>
            <a:ext cx="3611880" cy="646331"/>
          </a:xfrm>
          <a:prstGeom prst="rect">
            <a:avLst/>
          </a:prstGeom>
          <a:noFill/>
        </p:spPr>
        <p:txBody>
          <a:bodyPr wrap="square" rtlCol="0">
            <a:spAutoFit/>
          </a:bodyPr>
          <a:lstStyle/>
          <a:p>
            <a:pPr algn="ctr"/>
            <a:r>
              <a:rPr lang="en-US" dirty="0"/>
              <a:t>Thermal profile of all features extracted from segmentation mask</a:t>
            </a:r>
            <a:endParaRPr lang="en-IN" dirty="0"/>
          </a:p>
        </p:txBody>
      </p:sp>
      <p:sp>
        <p:nvSpPr>
          <p:cNvPr id="20" name="TextBox 19">
            <a:extLst>
              <a:ext uri="{FF2B5EF4-FFF2-40B4-BE49-F238E27FC236}">
                <a16:creationId xmlns:a16="http://schemas.microsoft.com/office/drawing/2014/main" id="{23B5538C-5D65-4E50-973F-F59405488C8C}"/>
              </a:ext>
            </a:extLst>
          </p:cNvPr>
          <p:cNvSpPr txBox="1"/>
          <p:nvPr/>
        </p:nvSpPr>
        <p:spPr>
          <a:xfrm>
            <a:off x="3738880" y="5024483"/>
            <a:ext cx="3611880" cy="369332"/>
          </a:xfrm>
          <a:prstGeom prst="rect">
            <a:avLst/>
          </a:prstGeom>
          <a:noFill/>
        </p:spPr>
        <p:txBody>
          <a:bodyPr wrap="square" rtlCol="0">
            <a:spAutoFit/>
          </a:bodyPr>
          <a:lstStyle/>
          <a:p>
            <a:pPr algn="ctr"/>
            <a:r>
              <a:rPr lang="en-US" dirty="0"/>
              <a:t>Segmentation mask from U-Net</a:t>
            </a:r>
            <a:endParaRPr lang="en-IN" dirty="0"/>
          </a:p>
        </p:txBody>
      </p:sp>
      <p:sp>
        <p:nvSpPr>
          <p:cNvPr id="21" name="TextBox 20">
            <a:extLst>
              <a:ext uri="{FF2B5EF4-FFF2-40B4-BE49-F238E27FC236}">
                <a16:creationId xmlns:a16="http://schemas.microsoft.com/office/drawing/2014/main" id="{6BD838B7-A8E7-4A44-81F5-9545C7B30CD6}"/>
              </a:ext>
            </a:extLst>
          </p:cNvPr>
          <p:cNvSpPr txBox="1"/>
          <p:nvPr/>
        </p:nvSpPr>
        <p:spPr>
          <a:xfrm>
            <a:off x="256028" y="5024483"/>
            <a:ext cx="3611880" cy="369332"/>
          </a:xfrm>
          <a:prstGeom prst="rect">
            <a:avLst/>
          </a:prstGeom>
          <a:noFill/>
        </p:spPr>
        <p:txBody>
          <a:bodyPr wrap="square" rtlCol="0">
            <a:spAutoFit/>
          </a:bodyPr>
          <a:lstStyle/>
          <a:p>
            <a:pPr algn="ctr"/>
            <a:r>
              <a:rPr lang="en-US" dirty="0"/>
              <a:t>Thermograms</a:t>
            </a:r>
            <a:endParaRPr lang="en-IN" dirty="0"/>
          </a:p>
        </p:txBody>
      </p:sp>
      <p:sp>
        <p:nvSpPr>
          <p:cNvPr id="22" name="TextBox 21">
            <a:extLst>
              <a:ext uri="{FF2B5EF4-FFF2-40B4-BE49-F238E27FC236}">
                <a16:creationId xmlns:a16="http://schemas.microsoft.com/office/drawing/2014/main" id="{62809E45-7994-4848-A5B6-132425977293}"/>
              </a:ext>
            </a:extLst>
          </p:cNvPr>
          <p:cNvSpPr txBox="1"/>
          <p:nvPr/>
        </p:nvSpPr>
        <p:spPr>
          <a:xfrm>
            <a:off x="721385" y="917104"/>
            <a:ext cx="4368775" cy="400110"/>
          </a:xfrm>
          <a:prstGeom prst="rect">
            <a:avLst/>
          </a:prstGeom>
          <a:noFill/>
        </p:spPr>
        <p:txBody>
          <a:bodyPr wrap="square" rtlCol="0">
            <a:spAutoFit/>
          </a:bodyPr>
          <a:lstStyle/>
          <a:p>
            <a:r>
              <a:rPr lang="en-US" sz="2000" b="1" dirty="0"/>
              <a:t>Thermal Profile:</a:t>
            </a:r>
            <a:endParaRPr lang="en-IN" sz="2000" b="1" dirty="0"/>
          </a:p>
        </p:txBody>
      </p:sp>
      <p:pic>
        <p:nvPicPr>
          <p:cNvPr id="19" name="Picture 18">
            <a:extLst>
              <a:ext uri="{FF2B5EF4-FFF2-40B4-BE49-F238E27FC236}">
                <a16:creationId xmlns:a16="http://schemas.microsoft.com/office/drawing/2014/main" id="{58629A9A-8F1A-4C5C-BE33-479CCAD71F94}"/>
              </a:ext>
            </a:extLst>
          </p:cNvPr>
          <p:cNvPicPr>
            <a:picLocks noChangeAspect="1"/>
          </p:cNvPicPr>
          <p:nvPr/>
        </p:nvPicPr>
        <p:blipFill rotWithShape="1">
          <a:blip r:embed="rId7">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23" name="Picture 22">
            <a:extLst>
              <a:ext uri="{FF2B5EF4-FFF2-40B4-BE49-F238E27FC236}">
                <a16:creationId xmlns:a16="http://schemas.microsoft.com/office/drawing/2014/main" id="{016D4DDB-E3D3-4717-9DA7-2DA591F7C7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4015139568"/>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31</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71932" cy="553998"/>
          </a:xfrm>
          <a:prstGeom prst="rect">
            <a:avLst/>
          </a:prstGeom>
          <a:noFill/>
        </p:spPr>
        <p:txBody>
          <a:bodyPr wrap="square" rtlCol="0">
            <a:spAutoFit/>
          </a:bodyPr>
          <a:lstStyle/>
          <a:p>
            <a:r>
              <a:rPr lang="en-US" sz="3000" b="1" dirty="0">
                <a:solidFill>
                  <a:srgbClr val="0A64A2"/>
                </a:solidFill>
              </a:rPr>
              <a:t>Thermogram Post-Processing</a:t>
            </a:r>
            <a:endParaRPr lang="en-IN" b="1" dirty="0">
              <a:solidFill>
                <a:srgbClr val="0A64A2"/>
              </a:solidFill>
            </a:endParaRPr>
          </a:p>
        </p:txBody>
      </p:sp>
      <p:pic>
        <p:nvPicPr>
          <p:cNvPr id="14" name="Picture 13">
            <a:extLst>
              <a:ext uri="{FF2B5EF4-FFF2-40B4-BE49-F238E27FC236}">
                <a16:creationId xmlns:a16="http://schemas.microsoft.com/office/drawing/2014/main" id="{5EF90757-E605-4EAC-9D5B-FB262F44E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4" y="1314265"/>
            <a:ext cx="5120286" cy="3460935"/>
          </a:xfrm>
          <a:prstGeom prst="rect">
            <a:avLst/>
          </a:prstGeom>
        </p:spPr>
      </p:pic>
      <p:sp>
        <p:nvSpPr>
          <p:cNvPr id="17" name="TextBox 16">
            <a:extLst>
              <a:ext uri="{FF2B5EF4-FFF2-40B4-BE49-F238E27FC236}">
                <a16:creationId xmlns:a16="http://schemas.microsoft.com/office/drawing/2014/main" id="{9B2E56B7-9E47-4679-9360-58BC46EC6BB9}"/>
              </a:ext>
            </a:extLst>
          </p:cNvPr>
          <p:cNvSpPr txBox="1"/>
          <p:nvPr/>
        </p:nvSpPr>
        <p:spPr>
          <a:xfrm>
            <a:off x="1455607" y="4775200"/>
            <a:ext cx="3611880" cy="646331"/>
          </a:xfrm>
          <a:prstGeom prst="rect">
            <a:avLst/>
          </a:prstGeom>
          <a:noFill/>
        </p:spPr>
        <p:txBody>
          <a:bodyPr wrap="square" rtlCol="0">
            <a:spAutoFit/>
          </a:bodyPr>
          <a:lstStyle/>
          <a:p>
            <a:pPr algn="ctr"/>
            <a:r>
              <a:rPr lang="en-US" dirty="0"/>
              <a:t>Thermal profile of all features extracted from segmentation mask</a:t>
            </a:r>
            <a:endParaRPr lang="en-IN" dirty="0"/>
          </a:p>
        </p:txBody>
      </p:sp>
      <p:pic>
        <p:nvPicPr>
          <p:cNvPr id="6" name="Picture 5">
            <a:extLst>
              <a:ext uri="{FF2B5EF4-FFF2-40B4-BE49-F238E27FC236}">
                <a16:creationId xmlns:a16="http://schemas.microsoft.com/office/drawing/2014/main" id="{3FB83EE9-952F-4D33-8B43-7ED09B6B6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154" y="1331350"/>
            <a:ext cx="4622810" cy="3096011"/>
          </a:xfrm>
          <a:prstGeom prst="rect">
            <a:avLst/>
          </a:prstGeom>
        </p:spPr>
      </p:pic>
      <p:sp>
        <p:nvSpPr>
          <p:cNvPr id="11" name="Rectangle 10">
            <a:extLst>
              <a:ext uri="{FF2B5EF4-FFF2-40B4-BE49-F238E27FC236}">
                <a16:creationId xmlns:a16="http://schemas.microsoft.com/office/drawing/2014/main" id="{C36C53BB-DA97-45DD-95CE-B96D97E5CF25}"/>
              </a:ext>
            </a:extLst>
          </p:cNvPr>
          <p:cNvSpPr/>
          <p:nvPr/>
        </p:nvSpPr>
        <p:spPr>
          <a:xfrm>
            <a:off x="4431792" y="3986784"/>
            <a:ext cx="1097280" cy="237744"/>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EAEBADE0-B49A-4DCB-82CE-8E9882E3615C}"/>
              </a:ext>
            </a:extLst>
          </p:cNvPr>
          <p:cNvCxnSpPr>
            <a:stCxn id="11" idx="3"/>
            <a:endCxn id="6" idx="1"/>
          </p:cNvCxnSpPr>
          <p:nvPr/>
        </p:nvCxnSpPr>
        <p:spPr>
          <a:xfrm flipV="1">
            <a:off x="5529072" y="2879356"/>
            <a:ext cx="1373082" cy="1226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21">
            <a:extLst>
              <a:ext uri="{FF2B5EF4-FFF2-40B4-BE49-F238E27FC236}">
                <a16:creationId xmlns:a16="http://schemas.microsoft.com/office/drawing/2014/main" id="{C7B1F186-325E-4A02-AD0E-2E83016008FC}"/>
              </a:ext>
            </a:extLst>
          </p:cNvPr>
          <p:cNvPicPr>
            <a:picLocks noChangeAspect="1"/>
          </p:cNvPicPr>
          <p:nvPr/>
        </p:nvPicPr>
        <p:blipFill>
          <a:blip r:embed="rId4"/>
          <a:stretch>
            <a:fillRect/>
          </a:stretch>
        </p:blipFill>
        <p:spPr>
          <a:xfrm>
            <a:off x="5937142" y="4437667"/>
            <a:ext cx="1425063" cy="708721"/>
          </a:xfrm>
          <a:prstGeom prst="rect">
            <a:avLst/>
          </a:prstGeom>
        </p:spPr>
      </p:pic>
      <p:sp>
        <p:nvSpPr>
          <p:cNvPr id="24" name="TextBox 23">
            <a:extLst>
              <a:ext uri="{FF2B5EF4-FFF2-40B4-BE49-F238E27FC236}">
                <a16:creationId xmlns:a16="http://schemas.microsoft.com/office/drawing/2014/main" id="{8F3A2DBB-B175-48C5-ACD0-4696F417C9DA}"/>
              </a:ext>
            </a:extLst>
          </p:cNvPr>
          <p:cNvSpPr txBox="1"/>
          <p:nvPr/>
        </p:nvSpPr>
        <p:spPr>
          <a:xfrm>
            <a:off x="5394768" y="5211895"/>
            <a:ext cx="6702267" cy="1200329"/>
          </a:xfrm>
          <a:prstGeom prst="rect">
            <a:avLst/>
          </a:prstGeom>
          <a:noFill/>
        </p:spPr>
        <p:txBody>
          <a:bodyPr wrap="square">
            <a:spAutoFit/>
          </a:bodyPr>
          <a:lstStyle/>
          <a:p>
            <a:r>
              <a:rPr lang="en-US" dirty="0"/>
              <a:t>Where</a:t>
            </a:r>
          </a:p>
          <a:p>
            <a:pPr marL="285750" indent="-285750">
              <a:buFont typeface="Arial" panose="020B0604020202020204" pitchFamily="34" charset="0"/>
              <a:buChar char="•"/>
            </a:pPr>
            <a:r>
              <a:rPr lang="en-US" i="1" dirty="0"/>
              <a:t>x</a:t>
            </a:r>
            <a:r>
              <a:rPr lang="en-US" i="1" baseline="-25000" dirty="0"/>
              <a:t>i</a:t>
            </a:r>
            <a:r>
              <a:rPr lang="en-US" dirty="0"/>
              <a:t> is the contrast value at the time </a:t>
            </a:r>
            <a:r>
              <a:rPr lang="en-US" dirty="0" err="1"/>
              <a:t>i</a:t>
            </a:r>
            <a:r>
              <a:rPr lang="en-US" dirty="0"/>
              <a:t>,</a:t>
            </a:r>
          </a:p>
          <a:p>
            <a:pPr marL="285750" indent="-285750">
              <a:buFont typeface="Arial" panose="020B0604020202020204" pitchFamily="34" charset="0"/>
              <a:buChar char="•"/>
            </a:pPr>
            <a:r>
              <a:rPr lang="en-US" i="1" dirty="0"/>
              <a:t>T</a:t>
            </a:r>
            <a:r>
              <a:rPr lang="en-US" i="1" baseline="-25000" dirty="0"/>
              <a:t>i</a:t>
            </a:r>
            <a:r>
              <a:rPr lang="en-US" i="1" dirty="0"/>
              <a:t> </a:t>
            </a:r>
            <a:r>
              <a:rPr lang="en-US" dirty="0"/>
              <a:t>is the feature temperature at the time </a:t>
            </a:r>
            <a:r>
              <a:rPr lang="en-US" dirty="0" err="1"/>
              <a:t>i</a:t>
            </a:r>
            <a:r>
              <a:rPr lang="en-US" dirty="0"/>
              <a:t>,</a:t>
            </a:r>
          </a:p>
          <a:p>
            <a:pPr marL="285750" indent="-285750">
              <a:buFont typeface="Arial" panose="020B0604020202020204" pitchFamily="34" charset="0"/>
              <a:buChar char="•"/>
            </a:pPr>
            <a:r>
              <a:rPr lang="en-US" i="1" dirty="0"/>
              <a:t>T</a:t>
            </a:r>
            <a:r>
              <a:rPr lang="en-US" i="1" baseline="-25000" dirty="0"/>
              <a:t>r </a:t>
            </a:r>
            <a:r>
              <a:rPr lang="en-US" dirty="0"/>
              <a:t>is the reference or surrounding temperature at the time </a:t>
            </a:r>
            <a:r>
              <a:rPr lang="en-US" dirty="0" err="1"/>
              <a:t>i</a:t>
            </a:r>
            <a:r>
              <a:rPr lang="en-US" dirty="0"/>
              <a:t>.</a:t>
            </a:r>
            <a:endParaRPr lang="en-IN" dirty="0"/>
          </a:p>
        </p:txBody>
      </p:sp>
      <p:sp>
        <p:nvSpPr>
          <p:cNvPr id="25" name="TextBox 24">
            <a:extLst>
              <a:ext uri="{FF2B5EF4-FFF2-40B4-BE49-F238E27FC236}">
                <a16:creationId xmlns:a16="http://schemas.microsoft.com/office/drawing/2014/main" id="{B4CB99AF-F49F-41FA-9ACC-275795C6DD88}"/>
              </a:ext>
            </a:extLst>
          </p:cNvPr>
          <p:cNvSpPr txBox="1"/>
          <p:nvPr/>
        </p:nvSpPr>
        <p:spPr>
          <a:xfrm>
            <a:off x="7477657" y="4580680"/>
            <a:ext cx="2004969" cy="369332"/>
          </a:xfrm>
          <a:prstGeom prst="rect">
            <a:avLst/>
          </a:prstGeom>
          <a:noFill/>
        </p:spPr>
        <p:txBody>
          <a:bodyPr wrap="square" rtlCol="0">
            <a:spAutoFit/>
          </a:bodyPr>
          <a:lstStyle/>
          <a:p>
            <a:r>
              <a:rPr lang="en-US" dirty="0"/>
              <a:t>(Contrast Function)</a:t>
            </a:r>
            <a:endParaRPr lang="en-IN" dirty="0"/>
          </a:p>
        </p:txBody>
      </p:sp>
      <p:cxnSp>
        <p:nvCxnSpPr>
          <p:cNvPr id="27" name="Straight Arrow Connector 26">
            <a:extLst>
              <a:ext uri="{FF2B5EF4-FFF2-40B4-BE49-F238E27FC236}">
                <a16:creationId xmlns:a16="http://schemas.microsoft.com/office/drawing/2014/main" id="{139E5B21-C6A6-4F9F-BA16-C3F141D47B59}"/>
              </a:ext>
            </a:extLst>
          </p:cNvPr>
          <p:cNvCxnSpPr/>
          <p:nvPr/>
        </p:nvCxnSpPr>
        <p:spPr>
          <a:xfrm flipV="1">
            <a:off x="6575893" y="3363985"/>
            <a:ext cx="0" cy="9479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F070BC93-EB04-431C-8EB4-14732C281990}"/>
              </a:ext>
            </a:extLst>
          </p:cNvPr>
          <p:cNvSpPr txBox="1"/>
          <p:nvPr/>
        </p:nvSpPr>
        <p:spPr>
          <a:xfrm>
            <a:off x="838200" y="878150"/>
            <a:ext cx="4368775" cy="400110"/>
          </a:xfrm>
          <a:prstGeom prst="rect">
            <a:avLst/>
          </a:prstGeom>
          <a:noFill/>
        </p:spPr>
        <p:txBody>
          <a:bodyPr wrap="square" rtlCol="0">
            <a:spAutoFit/>
          </a:bodyPr>
          <a:lstStyle/>
          <a:p>
            <a:r>
              <a:rPr lang="en-US" sz="2000" b="1" dirty="0"/>
              <a:t>Contrast Function (depth evaluation):</a:t>
            </a:r>
            <a:endParaRPr lang="en-IN" sz="2000" b="1" dirty="0"/>
          </a:p>
        </p:txBody>
      </p:sp>
      <p:sp>
        <p:nvSpPr>
          <p:cNvPr id="30" name="TextBox 29">
            <a:extLst>
              <a:ext uri="{FF2B5EF4-FFF2-40B4-BE49-F238E27FC236}">
                <a16:creationId xmlns:a16="http://schemas.microsoft.com/office/drawing/2014/main" id="{EA52634C-8589-4C30-A3D2-2FF2C0A5B996}"/>
              </a:ext>
            </a:extLst>
          </p:cNvPr>
          <p:cNvSpPr txBox="1"/>
          <p:nvPr/>
        </p:nvSpPr>
        <p:spPr>
          <a:xfrm rot="16200000">
            <a:off x="557155" y="1996597"/>
            <a:ext cx="57912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t>
            </a:r>
            <a:r>
              <a:rPr lang="he-IL" sz="1200" dirty="0">
                <a:latin typeface="Times New Roman" panose="02020603050405020304" pitchFamily="18" charset="0"/>
                <a:cs typeface="Times New Roman" panose="02020603050405020304" pitchFamily="18" charset="0"/>
              </a:rPr>
              <a:t>֯</a:t>
            </a:r>
            <a:r>
              <a:rPr lang="en-US" sz="1200" dirty="0"/>
              <a:t>C)</a:t>
            </a:r>
            <a:endParaRPr lang="en-IN" sz="1200" dirty="0"/>
          </a:p>
        </p:txBody>
      </p:sp>
      <p:sp>
        <p:nvSpPr>
          <p:cNvPr id="31" name="Rectangle 30">
            <a:extLst>
              <a:ext uri="{FF2B5EF4-FFF2-40B4-BE49-F238E27FC236}">
                <a16:creationId xmlns:a16="http://schemas.microsoft.com/office/drawing/2014/main" id="{D1C9D652-D4AE-4B9F-86C1-ED0E955C1CF3}"/>
              </a:ext>
            </a:extLst>
          </p:cNvPr>
          <p:cNvSpPr/>
          <p:nvPr/>
        </p:nvSpPr>
        <p:spPr>
          <a:xfrm>
            <a:off x="727962" y="2326640"/>
            <a:ext cx="237505" cy="167640"/>
          </a:xfrm>
          <a:prstGeom prst="rect">
            <a:avLst/>
          </a:prstGeom>
          <a:solidFill>
            <a:schemeClr val="bg1">
              <a:lumMod val="95000"/>
            </a:schemeClr>
          </a:solidFill>
          <a:ln>
            <a:solidFill>
              <a:schemeClr val="bg1">
                <a:lumMod val="9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id="{36BD23B2-46F1-47BA-8201-A0F0398D8472}"/>
              </a:ext>
            </a:extLst>
          </p:cNvPr>
          <p:cNvPicPr>
            <a:picLocks noChangeAspect="1"/>
          </p:cNvPicPr>
          <p:nvPr/>
        </p:nvPicPr>
        <p:blipFill rotWithShape="1">
          <a:blip r:embed="rId5">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21" name="Picture 20">
            <a:extLst>
              <a:ext uri="{FF2B5EF4-FFF2-40B4-BE49-F238E27FC236}">
                <a16:creationId xmlns:a16="http://schemas.microsoft.com/office/drawing/2014/main" id="{82F8A147-31C3-4026-BF9E-9E5C1F365B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25972523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32</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 Post-Processing </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4379752" cy="369332"/>
          </a:xfrm>
          <a:prstGeom prst="rect">
            <a:avLst/>
          </a:prstGeom>
          <a:noFill/>
        </p:spPr>
        <p:txBody>
          <a:bodyPr wrap="square" rtlCol="0">
            <a:spAutoFit/>
          </a:bodyPr>
          <a:lstStyle/>
          <a:p>
            <a:r>
              <a:rPr lang="en-US" sz="1800" b="1" dirty="0"/>
              <a:t>Contrast Function (Thickness evaluation):</a:t>
            </a:r>
            <a:endParaRPr lang="en-IN" sz="1800" b="1" dirty="0"/>
          </a:p>
        </p:txBody>
      </p:sp>
      <p:pic>
        <p:nvPicPr>
          <p:cNvPr id="11" name="Picture 10">
            <a:extLst>
              <a:ext uri="{FF2B5EF4-FFF2-40B4-BE49-F238E27FC236}">
                <a16:creationId xmlns:a16="http://schemas.microsoft.com/office/drawing/2014/main" id="{190961F6-595A-4CEC-846F-E953329D3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679" y="1533221"/>
            <a:ext cx="5509807" cy="2904446"/>
          </a:xfrm>
          <a:prstGeom prst="rect">
            <a:avLst/>
          </a:prstGeom>
        </p:spPr>
      </p:pic>
      <p:sp>
        <p:nvSpPr>
          <p:cNvPr id="17" name="TextBox 16">
            <a:extLst>
              <a:ext uri="{FF2B5EF4-FFF2-40B4-BE49-F238E27FC236}">
                <a16:creationId xmlns:a16="http://schemas.microsoft.com/office/drawing/2014/main" id="{042B06DF-6259-44B2-B669-8F831AF6F649}"/>
              </a:ext>
            </a:extLst>
          </p:cNvPr>
          <p:cNvSpPr txBox="1"/>
          <p:nvPr/>
        </p:nvSpPr>
        <p:spPr>
          <a:xfrm>
            <a:off x="1304605" y="5616626"/>
            <a:ext cx="3611880" cy="646331"/>
          </a:xfrm>
          <a:prstGeom prst="rect">
            <a:avLst/>
          </a:prstGeom>
          <a:noFill/>
        </p:spPr>
        <p:txBody>
          <a:bodyPr wrap="square" rtlCol="0">
            <a:spAutoFit/>
          </a:bodyPr>
          <a:lstStyle/>
          <a:p>
            <a:pPr algn="ctr"/>
            <a:r>
              <a:rPr lang="en-US" dirty="0"/>
              <a:t>Thermal profile if no features are detected</a:t>
            </a:r>
            <a:endParaRPr lang="en-IN" dirty="0"/>
          </a:p>
        </p:txBody>
      </p:sp>
      <p:sp>
        <p:nvSpPr>
          <p:cNvPr id="15" name="Rectangle 14">
            <a:extLst>
              <a:ext uri="{FF2B5EF4-FFF2-40B4-BE49-F238E27FC236}">
                <a16:creationId xmlns:a16="http://schemas.microsoft.com/office/drawing/2014/main" id="{EF47B485-B023-483A-BF9D-D3A11F088963}"/>
              </a:ext>
            </a:extLst>
          </p:cNvPr>
          <p:cNvSpPr/>
          <p:nvPr/>
        </p:nvSpPr>
        <p:spPr>
          <a:xfrm>
            <a:off x="3581400" y="4622334"/>
            <a:ext cx="1762387" cy="42615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F7325F3A-EBBC-4CCF-88CE-27418D34C700}"/>
              </a:ext>
            </a:extLst>
          </p:cNvPr>
          <p:cNvCxnSpPr>
            <a:stCxn id="15" idx="3"/>
            <a:endCxn id="11" idx="1"/>
          </p:cNvCxnSpPr>
          <p:nvPr/>
        </p:nvCxnSpPr>
        <p:spPr>
          <a:xfrm flipV="1">
            <a:off x="5343787" y="2985444"/>
            <a:ext cx="1040892" cy="1849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19">
            <a:extLst>
              <a:ext uri="{FF2B5EF4-FFF2-40B4-BE49-F238E27FC236}">
                <a16:creationId xmlns:a16="http://schemas.microsoft.com/office/drawing/2014/main" id="{BD409371-B2E3-4171-96EC-1E8AC7BE9B7B}"/>
              </a:ext>
            </a:extLst>
          </p:cNvPr>
          <p:cNvPicPr>
            <a:picLocks noChangeAspect="1"/>
          </p:cNvPicPr>
          <p:nvPr/>
        </p:nvPicPr>
        <p:blipFill>
          <a:blip r:embed="rId3"/>
          <a:stretch>
            <a:fillRect/>
          </a:stretch>
        </p:blipFill>
        <p:spPr>
          <a:xfrm>
            <a:off x="5937142" y="4437667"/>
            <a:ext cx="1425063" cy="708721"/>
          </a:xfrm>
          <a:prstGeom prst="rect">
            <a:avLst/>
          </a:prstGeom>
        </p:spPr>
      </p:pic>
      <p:sp>
        <p:nvSpPr>
          <p:cNvPr id="21" name="TextBox 20">
            <a:extLst>
              <a:ext uri="{FF2B5EF4-FFF2-40B4-BE49-F238E27FC236}">
                <a16:creationId xmlns:a16="http://schemas.microsoft.com/office/drawing/2014/main" id="{C9CB7B32-C87A-467C-B066-88C1C96B18DE}"/>
              </a:ext>
            </a:extLst>
          </p:cNvPr>
          <p:cNvSpPr txBox="1"/>
          <p:nvPr/>
        </p:nvSpPr>
        <p:spPr>
          <a:xfrm>
            <a:off x="5394768" y="5211895"/>
            <a:ext cx="6702267" cy="1200329"/>
          </a:xfrm>
          <a:prstGeom prst="rect">
            <a:avLst/>
          </a:prstGeom>
          <a:noFill/>
        </p:spPr>
        <p:txBody>
          <a:bodyPr wrap="square">
            <a:spAutoFit/>
          </a:bodyPr>
          <a:lstStyle/>
          <a:p>
            <a:r>
              <a:rPr lang="en-US" dirty="0"/>
              <a:t>Where</a:t>
            </a:r>
          </a:p>
          <a:p>
            <a:pPr marL="285750" indent="-285750">
              <a:buFont typeface="Arial" panose="020B0604020202020204" pitchFamily="34" charset="0"/>
              <a:buChar char="•"/>
            </a:pPr>
            <a:r>
              <a:rPr lang="en-US" i="1" dirty="0"/>
              <a:t>x</a:t>
            </a:r>
            <a:r>
              <a:rPr lang="en-US" i="1" baseline="-25000" dirty="0"/>
              <a:t>i</a:t>
            </a:r>
            <a:r>
              <a:rPr lang="en-US" dirty="0"/>
              <a:t> is the contrast value at the time </a:t>
            </a:r>
            <a:r>
              <a:rPr lang="en-US" dirty="0" err="1"/>
              <a:t>i</a:t>
            </a:r>
            <a:r>
              <a:rPr lang="en-US" dirty="0"/>
              <a:t>,</a:t>
            </a:r>
          </a:p>
          <a:p>
            <a:pPr marL="285750" indent="-285750">
              <a:buFont typeface="Arial" panose="020B0604020202020204" pitchFamily="34" charset="0"/>
              <a:buChar char="•"/>
            </a:pPr>
            <a:r>
              <a:rPr lang="en-US" i="1" dirty="0"/>
              <a:t>T</a:t>
            </a:r>
            <a:r>
              <a:rPr lang="en-US" i="1" baseline="-25000" dirty="0"/>
              <a:t>i</a:t>
            </a:r>
            <a:r>
              <a:rPr lang="en-US" dirty="0"/>
              <a:t> is the feature temperature at the time </a:t>
            </a:r>
            <a:r>
              <a:rPr lang="en-US" dirty="0" err="1"/>
              <a:t>i</a:t>
            </a:r>
            <a:r>
              <a:rPr lang="en-US" dirty="0"/>
              <a:t>,</a:t>
            </a:r>
          </a:p>
          <a:p>
            <a:pPr marL="285750" indent="-285750">
              <a:buFont typeface="Arial" panose="020B0604020202020204" pitchFamily="34" charset="0"/>
              <a:buChar char="•"/>
            </a:pPr>
            <a:r>
              <a:rPr lang="en-US" i="1" dirty="0"/>
              <a:t>T</a:t>
            </a:r>
            <a:r>
              <a:rPr lang="en-US" i="1" baseline="-25000" dirty="0"/>
              <a:t>r</a:t>
            </a:r>
            <a:r>
              <a:rPr lang="en-US" dirty="0"/>
              <a:t> is the average temperature in the reflection phase.</a:t>
            </a:r>
            <a:endParaRPr lang="en-IN" dirty="0"/>
          </a:p>
        </p:txBody>
      </p:sp>
      <p:sp>
        <p:nvSpPr>
          <p:cNvPr id="22" name="TextBox 21">
            <a:extLst>
              <a:ext uri="{FF2B5EF4-FFF2-40B4-BE49-F238E27FC236}">
                <a16:creationId xmlns:a16="http://schemas.microsoft.com/office/drawing/2014/main" id="{7BCBAD75-0518-4A6C-8E7A-F20EF4266B22}"/>
              </a:ext>
            </a:extLst>
          </p:cNvPr>
          <p:cNvSpPr txBox="1"/>
          <p:nvPr/>
        </p:nvSpPr>
        <p:spPr>
          <a:xfrm>
            <a:off x="7477657" y="4580680"/>
            <a:ext cx="2004969" cy="369332"/>
          </a:xfrm>
          <a:prstGeom prst="rect">
            <a:avLst/>
          </a:prstGeom>
          <a:noFill/>
        </p:spPr>
        <p:txBody>
          <a:bodyPr wrap="square" rtlCol="0">
            <a:spAutoFit/>
          </a:bodyPr>
          <a:lstStyle/>
          <a:p>
            <a:r>
              <a:rPr lang="en-US" dirty="0"/>
              <a:t>(Contrast Function)</a:t>
            </a:r>
            <a:endParaRPr lang="en-IN" dirty="0"/>
          </a:p>
        </p:txBody>
      </p:sp>
      <p:cxnSp>
        <p:nvCxnSpPr>
          <p:cNvPr id="25" name="Straight Arrow Connector 24">
            <a:extLst>
              <a:ext uri="{FF2B5EF4-FFF2-40B4-BE49-F238E27FC236}">
                <a16:creationId xmlns:a16="http://schemas.microsoft.com/office/drawing/2014/main" id="{3B251442-A186-4273-8848-662C40CFC448}"/>
              </a:ext>
            </a:extLst>
          </p:cNvPr>
          <p:cNvCxnSpPr/>
          <p:nvPr/>
        </p:nvCxnSpPr>
        <p:spPr>
          <a:xfrm flipV="1">
            <a:off x="6096000" y="3689361"/>
            <a:ext cx="0" cy="6140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7" name="Picture 26">
            <a:extLst>
              <a:ext uri="{FF2B5EF4-FFF2-40B4-BE49-F238E27FC236}">
                <a16:creationId xmlns:a16="http://schemas.microsoft.com/office/drawing/2014/main" id="{B1187E83-95A1-4A9C-90E1-413F41170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02" y="1426345"/>
            <a:ext cx="5145034" cy="4148336"/>
          </a:xfrm>
          <a:prstGeom prst="rect">
            <a:avLst/>
          </a:prstGeom>
        </p:spPr>
      </p:pic>
      <p:pic>
        <p:nvPicPr>
          <p:cNvPr id="18" name="Picture 17">
            <a:extLst>
              <a:ext uri="{FF2B5EF4-FFF2-40B4-BE49-F238E27FC236}">
                <a16:creationId xmlns:a16="http://schemas.microsoft.com/office/drawing/2014/main" id="{31F34B6C-D1CC-4B73-8368-989CBAA911FF}"/>
              </a:ext>
            </a:extLst>
          </p:cNvPr>
          <p:cNvPicPr>
            <a:picLocks noChangeAspect="1"/>
          </p:cNvPicPr>
          <p:nvPr/>
        </p:nvPicPr>
        <p:blipFill rotWithShape="1">
          <a:blip r:embed="rId5">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23" name="Picture 22">
            <a:extLst>
              <a:ext uri="{FF2B5EF4-FFF2-40B4-BE49-F238E27FC236}">
                <a16:creationId xmlns:a16="http://schemas.microsoft.com/office/drawing/2014/main" id="{5B24BF63-C6F7-4712-9E1D-ADC8EA2774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42782187"/>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33</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Thickness Evaluation </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4379752" cy="369332"/>
          </a:xfrm>
          <a:prstGeom prst="rect">
            <a:avLst/>
          </a:prstGeom>
          <a:noFill/>
        </p:spPr>
        <p:txBody>
          <a:bodyPr wrap="square" rtlCol="0">
            <a:spAutoFit/>
          </a:bodyPr>
          <a:lstStyle/>
          <a:p>
            <a:r>
              <a:rPr lang="en-US" b="1" dirty="0"/>
              <a:t>Thickness classification dataset generation</a:t>
            </a:r>
            <a:r>
              <a:rPr lang="en-US" sz="1800" b="1" dirty="0"/>
              <a:t>:</a:t>
            </a:r>
            <a:endParaRPr lang="en-IN" sz="1800" b="1" dirty="0"/>
          </a:p>
        </p:txBody>
      </p:sp>
      <p:pic>
        <p:nvPicPr>
          <p:cNvPr id="13" name="Picture 12">
            <a:extLst>
              <a:ext uri="{FF2B5EF4-FFF2-40B4-BE49-F238E27FC236}">
                <a16:creationId xmlns:a16="http://schemas.microsoft.com/office/drawing/2014/main" id="{9DC51159-5358-4D2B-A058-C5AE21405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99" y="1555947"/>
            <a:ext cx="6666620" cy="3481757"/>
          </a:xfrm>
          <a:prstGeom prst="rect">
            <a:avLst/>
          </a:prstGeom>
        </p:spPr>
      </p:pic>
      <p:graphicFrame>
        <p:nvGraphicFramePr>
          <p:cNvPr id="18" name="Table 23">
            <a:extLst>
              <a:ext uri="{FF2B5EF4-FFF2-40B4-BE49-F238E27FC236}">
                <a16:creationId xmlns:a16="http://schemas.microsoft.com/office/drawing/2014/main" id="{ABAB4903-8999-4753-8E7F-797833FB293F}"/>
              </a:ext>
            </a:extLst>
          </p:cNvPr>
          <p:cNvGraphicFramePr>
            <a:graphicFrameLocks noGrp="1"/>
          </p:cNvGraphicFramePr>
          <p:nvPr>
            <p:extLst>
              <p:ext uri="{D42A27DB-BD31-4B8C-83A1-F6EECF244321}">
                <p14:modId xmlns:p14="http://schemas.microsoft.com/office/powerpoint/2010/main" val="4106820149"/>
              </p:ext>
            </p:extLst>
          </p:nvPr>
        </p:nvGraphicFramePr>
        <p:xfrm>
          <a:off x="7415869" y="1115360"/>
          <a:ext cx="4622334" cy="2567002"/>
        </p:xfrm>
        <a:graphic>
          <a:graphicData uri="http://schemas.openxmlformats.org/drawingml/2006/table">
            <a:tbl>
              <a:tblPr firstRow="1" bandRow="1">
                <a:tableStyleId>{5C22544A-7EE6-4342-B048-85BDC9FD1C3A}</a:tableStyleId>
              </a:tblPr>
              <a:tblGrid>
                <a:gridCol w="2562487">
                  <a:extLst>
                    <a:ext uri="{9D8B030D-6E8A-4147-A177-3AD203B41FA5}">
                      <a16:colId xmlns:a16="http://schemas.microsoft.com/office/drawing/2014/main" val="3212769804"/>
                    </a:ext>
                  </a:extLst>
                </a:gridCol>
                <a:gridCol w="1257309">
                  <a:extLst>
                    <a:ext uri="{9D8B030D-6E8A-4147-A177-3AD203B41FA5}">
                      <a16:colId xmlns:a16="http://schemas.microsoft.com/office/drawing/2014/main" val="3434979642"/>
                    </a:ext>
                  </a:extLst>
                </a:gridCol>
                <a:gridCol w="802538">
                  <a:extLst>
                    <a:ext uri="{9D8B030D-6E8A-4147-A177-3AD203B41FA5}">
                      <a16:colId xmlns:a16="http://schemas.microsoft.com/office/drawing/2014/main" val="1960992420"/>
                    </a:ext>
                  </a:extLst>
                </a:gridCol>
              </a:tblGrid>
              <a:tr h="339771">
                <a:tc>
                  <a:txBody>
                    <a:bodyPr/>
                    <a:lstStyle/>
                    <a:p>
                      <a:r>
                        <a:rPr lang="en-US" dirty="0"/>
                        <a:t>Experiment name</a:t>
                      </a:r>
                      <a:endParaRPr lang="en-IN" dirty="0"/>
                    </a:p>
                  </a:txBody>
                  <a:tcPr/>
                </a:tc>
                <a:tc>
                  <a:txBody>
                    <a:bodyPr/>
                    <a:lstStyle/>
                    <a:p>
                      <a:r>
                        <a:rPr lang="en-US"/>
                        <a:t>Thickness (</a:t>
                      </a:r>
                      <a:r>
                        <a:rPr lang="en-IN"/>
                        <a:t>mm</a:t>
                      </a:r>
                      <a:r>
                        <a:rPr lang="en-US"/>
                        <a:t>)</a:t>
                      </a:r>
                      <a:endParaRPr lang="en-IN" dirty="0"/>
                    </a:p>
                  </a:txBody>
                  <a:tcPr/>
                </a:tc>
                <a:tc>
                  <a:txBody>
                    <a:bodyPr/>
                    <a:lstStyle/>
                    <a:p>
                      <a:r>
                        <a:rPr lang="en-US" dirty="0"/>
                        <a:t>Class</a:t>
                      </a:r>
                      <a:endParaRPr lang="en-IN" dirty="0"/>
                    </a:p>
                  </a:txBody>
                  <a:tcPr/>
                </a:tc>
                <a:extLst>
                  <a:ext uri="{0D108BD9-81ED-4DB2-BD59-A6C34878D82A}">
                    <a16:rowId xmlns:a16="http://schemas.microsoft.com/office/drawing/2014/main" val="1398040868"/>
                  </a:ext>
                </a:extLst>
              </a:tr>
              <a:tr h="1089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Materialstudie-5.3-40µm_S1013_40µm_S1013-1000W-10s</a:t>
                      </a:r>
                    </a:p>
                  </a:txBody>
                  <a:tcPr/>
                </a:tc>
                <a:tc>
                  <a:txBody>
                    <a:bodyPr/>
                    <a:lstStyle/>
                    <a:p>
                      <a:r>
                        <a:rPr lang="en-US" dirty="0"/>
                        <a:t>0.08</a:t>
                      </a:r>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880266906"/>
                  </a:ext>
                </a:extLst>
              </a:tr>
              <a:tr h="837792">
                <a:tc>
                  <a:txBody>
                    <a:bodyPr/>
                    <a:lstStyle/>
                    <a:p>
                      <a:r>
                        <a:rPr lang="en-IN" dirty="0"/>
                        <a:t>Materialstudie-5.2-40µmS1013-1000W-10s</a:t>
                      </a:r>
                    </a:p>
                  </a:txBody>
                  <a:tcPr/>
                </a:tc>
                <a:tc>
                  <a:txBody>
                    <a:bodyPr/>
                    <a:lstStyle/>
                    <a:p>
                      <a:r>
                        <a:rPr lang="en-US" dirty="0"/>
                        <a:t>0.04</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val="226017396"/>
                  </a:ext>
                </a:extLst>
              </a:tr>
            </a:tbl>
          </a:graphicData>
        </a:graphic>
      </p:graphicFrame>
      <p:sp>
        <p:nvSpPr>
          <p:cNvPr id="27" name="TextBox 26">
            <a:extLst>
              <a:ext uri="{FF2B5EF4-FFF2-40B4-BE49-F238E27FC236}">
                <a16:creationId xmlns:a16="http://schemas.microsoft.com/office/drawing/2014/main" id="{E4E24B31-9B3B-47DE-B4D4-7FF06C77A727}"/>
              </a:ext>
            </a:extLst>
          </p:cNvPr>
          <p:cNvSpPr txBox="1"/>
          <p:nvPr/>
        </p:nvSpPr>
        <p:spPr>
          <a:xfrm>
            <a:off x="1853267" y="5159229"/>
            <a:ext cx="3456265" cy="369332"/>
          </a:xfrm>
          <a:prstGeom prst="rect">
            <a:avLst/>
          </a:prstGeom>
          <a:noFill/>
        </p:spPr>
        <p:txBody>
          <a:bodyPr wrap="square" rtlCol="0">
            <a:spAutoFit/>
          </a:bodyPr>
          <a:lstStyle/>
          <a:p>
            <a:r>
              <a:rPr lang="en-US" dirty="0"/>
              <a:t>Thickness classification histogram</a:t>
            </a:r>
            <a:endParaRPr lang="en-IN" dirty="0"/>
          </a:p>
        </p:txBody>
      </p:sp>
      <p:graphicFrame>
        <p:nvGraphicFramePr>
          <p:cNvPr id="29" name="Table 29">
            <a:extLst>
              <a:ext uri="{FF2B5EF4-FFF2-40B4-BE49-F238E27FC236}">
                <a16:creationId xmlns:a16="http://schemas.microsoft.com/office/drawing/2014/main" id="{7B6409C6-D01D-4FAF-B05F-53886138F958}"/>
              </a:ext>
            </a:extLst>
          </p:cNvPr>
          <p:cNvGraphicFramePr>
            <a:graphicFrameLocks noGrp="1"/>
          </p:cNvGraphicFramePr>
          <p:nvPr>
            <p:extLst>
              <p:ext uri="{D42A27DB-BD31-4B8C-83A1-F6EECF244321}">
                <p14:modId xmlns:p14="http://schemas.microsoft.com/office/powerpoint/2010/main" val="1520500238"/>
              </p:ext>
            </p:extLst>
          </p:nvPr>
        </p:nvGraphicFramePr>
        <p:xfrm>
          <a:off x="7412250" y="4196569"/>
          <a:ext cx="4684785" cy="1925320"/>
        </p:xfrm>
        <a:graphic>
          <a:graphicData uri="http://schemas.openxmlformats.org/drawingml/2006/table">
            <a:tbl>
              <a:tblPr firstRow="1" bandRow="1">
                <a:tableStyleId>{5C22544A-7EE6-4342-B048-85BDC9FD1C3A}</a:tableStyleId>
              </a:tblPr>
              <a:tblGrid>
                <a:gridCol w="1716806">
                  <a:extLst>
                    <a:ext uri="{9D8B030D-6E8A-4147-A177-3AD203B41FA5}">
                      <a16:colId xmlns:a16="http://schemas.microsoft.com/office/drawing/2014/main" val="178141370"/>
                    </a:ext>
                  </a:extLst>
                </a:gridCol>
                <a:gridCol w="1306959">
                  <a:extLst>
                    <a:ext uri="{9D8B030D-6E8A-4147-A177-3AD203B41FA5}">
                      <a16:colId xmlns:a16="http://schemas.microsoft.com/office/drawing/2014/main" val="1696219690"/>
                    </a:ext>
                  </a:extLst>
                </a:gridCol>
                <a:gridCol w="1661020">
                  <a:extLst>
                    <a:ext uri="{9D8B030D-6E8A-4147-A177-3AD203B41FA5}">
                      <a16:colId xmlns:a16="http://schemas.microsoft.com/office/drawing/2014/main" val="713979809"/>
                    </a:ext>
                  </a:extLst>
                </a:gridCol>
              </a:tblGrid>
              <a:tr h="370840">
                <a:tc>
                  <a:txBody>
                    <a:bodyPr/>
                    <a:lstStyle/>
                    <a:p>
                      <a:r>
                        <a:rPr lang="en-US" dirty="0"/>
                        <a:t>Dataset</a:t>
                      </a:r>
                      <a:endParaRPr lang="en-IN" dirty="0"/>
                    </a:p>
                  </a:txBody>
                  <a:tcPr/>
                </a:tc>
                <a:tc>
                  <a:txBody>
                    <a:bodyPr/>
                    <a:lstStyle/>
                    <a:p>
                      <a:r>
                        <a:rPr lang="en-US" dirty="0"/>
                        <a:t>Size (No of experiments)</a:t>
                      </a:r>
                      <a:endParaRPr lang="en-IN" dirty="0"/>
                    </a:p>
                  </a:txBody>
                  <a:tcPr/>
                </a:tc>
                <a:tc>
                  <a:txBody>
                    <a:bodyPr/>
                    <a:lstStyle/>
                    <a:p>
                      <a:r>
                        <a:rPr lang="en-US" dirty="0"/>
                        <a:t>Type (reflection phase time)</a:t>
                      </a:r>
                      <a:endParaRPr lang="en-IN" dirty="0"/>
                    </a:p>
                  </a:txBody>
                  <a:tcPr/>
                </a:tc>
                <a:extLst>
                  <a:ext uri="{0D108BD9-81ED-4DB2-BD59-A6C34878D82A}">
                    <a16:rowId xmlns:a16="http://schemas.microsoft.com/office/drawing/2014/main" val="3952432779"/>
                  </a:ext>
                </a:extLst>
              </a:tr>
              <a:tr h="370840">
                <a:tc>
                  <a:txBody>
                    <a:bodyPr/>
                    <a:lstStyle/>
                    <a:p>
                      <a:r>
                        <a:rPr lang="en-US" dirty="0"/>
                        <a:t>Training dataset</a:t>
                      </a:r>
                      <a:endParaRPr lang="en-IN" dirty="0"/>
                    </a:p>
                  </a:txBody>
                  <a:tcPr/>
                </a:tc>
                <a:tc>
                  <a:txBody>
                    <a:bodyPr/>
                    <a:lstStyle/>
                    <a:p>
                      <a:r>
                        <a:rPr lang="en-US" dirty="0"/>
                        <a:t>19</a:t>
                      </a:r>
                      <a:endParaRPr lang="en-IN" dirty="0"/>
                    </a:p>
                  </a:txBody>
                  <a:tcPr/>
                </a:tc>
                <a:tc>
                  <a:txBody>
                    <a:bodyPr/>
                    <a:lstStyle/>
                    <a:p>
                      <a:r>
                        <a:rPr lang="en-US" dirty="0"/>
                        <a:t>10 sec</a:t>
                      </a:r>
                      <a:endParaRPr lang="en-IN" dirty="0"/>
                    </a:p>
                  </a:txBody>
                  <a:tcPr/>
                </a:tc>
                <a:extLst>
                  <a:ext uri="{0D108BD9-81ED-4DB2-BD59-A6C34878D82A}">
                    <a16:rowId xmlns:a16="http://schemas.microsoft.com/office/drawing/2014/main" val="2408496512"/>
                  </a:ext>
                </a:extLst>
              </a:tr>
              <a:tr h="370840">
                <a:tc>
                  <a:txBody>
                    <a:bodyPr/>
                    <a:lstStyle/>
                    <a:p>
                      <a:r>
                        <a:rPr lang="en-US" dirty="0"/>
                        <a:t>Validation dataset</a:t>
                      </a:r>
                      <a:endParaRPr lang="en-IN" dirty="0"/>
                    </a:p>
                  </a:txBody>
                  <a:tcPr/>
                </a:tc>
                <a:tc>
                  <a:txBody>
                    <a:bodyPr/>
                    <a:lstStyle/>
                    <a:p>
                      <a:r>
                        <a:rPr lang="en-US" dirty="0"/>
                        <a:t>6</a:t>
                      </a:r>
                      <a:endParaRPr lang="en-IN" dirty="0"/>
                    </a:p>
                  </a:txBody>
                  <a:tcPr/>
                </a:tc>
                <a:tc>
                  <a:txBody>
                    <a:bodyPr/>
                    <a:lstStyle/>
                    <a:p>
                      <a:r>
                        <a:rPr lang="en-US" dirty="0"/>
                        <a:t>5 sec</a:t>
                      </a:r>
                      <a:endParaRPr lang="en-IN" dirty="0"/>
                    </a:p>
                  </a:txBody>
                  <a:tcPr/>
                </a:tc>
                <a:extLst>
                  <a:ext uri="{0D108BD9-81ED-4DB2-BD59-A6C34878D82A}">
                    <a16:rowId xmlns:a16="http://schemas.microsoft.com/office/drawing/2014/main" val="1389460485"/>
                  </a:ext>
                </a:extLst>
              </a:tr>
            </a:tbl>
          </a:graphicData>
        </a:graphic>
      </p:graphicFrame>
      <p:pic>
        <p:nvPicPr>
          <p:cNvPr id="14" name="Picture 13">
            <a:extLst>
              <a:ext uri="{FF2B5EF4-FFF2-40B4-BE49-F238E27FC236}">
                <a16:creationId xmlns:a16="http://schemas.microsoft.com/office/drawing/2014/main" id="{4360B98A-CE4F-4A16-9CA3-6DB99A7AF846}"/>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5" name="Picture 14">
            <a:extLst>
              <a:ext uri="{FF2B5EF4-FFF2-40B4-BE49-F238E27FC236}">
                <a16:creationId xmlns:a16="http://schemas.microsoft.com/office/drawing/2014/main" id="{C1D6AEBC-133B-47B2-9124-895C0C354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287872479"/>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34</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295764" cy="553998"/>
          </a:xfrm>
          <a:prstGeom prst="rect">
            <a:avLst/>
          </a:prstGeom>
          <a:noFill/>
        </p:spPr>
        <p:txBody>
          <a:bodyPr wrap="square" rtlCol="0">
            <a:spAutoFit/>
          </a:bodyPr>
          <a:lstStyle/>
          <a:p>
            <a:r>
              <a:rPr lang="en-US" sz="3000" b="1" dirty="0">
                <a:solidFill>
                  <a:srgbClr val="0A64A2"/>
                </a:solidFill>
              </a:rPr>
              <a:t>Thickness Evaluation- </a:t>
            </a:r>
            <a:r>
              <a:rPr lang="en-US" b="1" dirty="0">
                <a:solidFill>
                  <a:srgbClr val="0A64A2"/>
                </a:solidFill>
              </a:rPr>
              <a:t>Neural Network Basics </a:t>
            </a:r>
            <a:endParaRPr lang="en-IN"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4379752" cy="369332"/>
          </a:xfrm>
          <a:prstGeom prst="rect">
            <a:avLst/>
          </a:prstGeom>
          <a:noFill/>
        </p:spPr>
        <p:txBody>
          <a:bodyPr wrap="square" rtlCol="0">
            <a:spAutoFit/>
          </a:bodyPr>
          <a:lstStyle/>
          <a:p>
            <a:r>
              <a:rPr lang="en-US" sz="1800" b="1" dirty="0"/>
              <a:t>Recurrent Neural Networks:</a:t>
            </a:r>
            <a:endParaRPr lang="en-IN" sz="1800" b="1" dirty="0"/>
          </a:p>
        </p:txBody>
      </p:sp>
      <p:sp>
        <p:nvSpPr>
          <p:cNvPr id="12" name="TextBox 11">
            <a:extLst>
              <a:ext uri="{FF2B5EF4-FFF2-40B4-BE49-F238E27FC236}">
                <a16:creationId xmlns:a16="http://schemas.microsoft.com/office/drawing/2014/main" id="{921971AC-F7A1-42CE-989D-177E839365A2}"/>
              </a:ext>
            </a:extLst>
          </p:cNvPr>
          <p:cNvSpPr txBox="1"/>
          <p:nvPr/>
        </p:nvSpPr>
        <p:spPr>
          <a:xfrm>
            <a:off x="5038987" y="3398017"/>
            <a:ext cx="2114026" cy="369332"/>
          </a:xfrm>
          <a:prstGeom prst="rect">
            <a:avLst/>
          </a:prstGeom>
          <a:noFill/>
        </p:spPr>
        <p:txBody>
          <a:bodyPr wrap="square" rtlCol="0">
            <a:spAutoFit/>
          </a:bodyPr>
          <a:lstStyle/>
          <a:p>
            <a:r>
              <a:rPr lang="en-US" dirty="0"/>
              <a:t>Basic RNN unit [15]</a:t>
            </a:r>
            <a:endParaRPr lang="en-IN" dirty="0"/>
          </a:p>
        </p:txBody>
      </p:sp>
      <p:sp>
        <p:nvSpPr>
          <p:cNvPr id="19" name="TextBox 18">
            <a:extLst>
              <a:ext uri="{FF2B5EF4-FFF2-40B4-BE49-F238E27FC236}">
                <a16:creationId xmlns:a16="http://schemas.microsoft.com/office/drawing/2014/main" id="{148318D0-8331-4FC6-8716-FF01B2F114A0}"/>
              </a:ext>
            </a:extLst>
          </p:cNvPr>
          <p:cNvSpPr txBox="1"/>
          <p:nvPr/>
        </p:nvSpPr>
        <p:spPr>
          <a:xfrm>
            <a:off x="540581" y="4035836"/>
            <a:ext cx="6439059" cy="2031325"/>
          </a:xfrm>
          <a:prstGeom prst="rect">
            <a:avLst/>
          </a:prstGeom>
          <a:noFill/>
        </p:spPr>
        <p:txBody>
          <a:bodyPr wrap="square" rtlCol="0">
            <a:spAutoFit/>
          </a:bodyPr>
          <a:lstStyle/>
          <a:p>
            <a:r>
              <a:rPr lang="en-US" dirty="0"/>
              <a:t>Where</a:t>
            </a:r>
          </a:p>
          <a:p>
            <a:pPr marL="285750" indent="-285750">
              <a:buFont typeface="Arial" panose="020B0604020202020204" pitchFamily="34" charset="0"/>
              <a:buChar char="•"/>
            </a:pPr>
            <a:r>
              <a:rPr lang="en-US" dirty="0"/>
              <a:t>x: The input, </a:t>
            </a:r>
          </a:p>
          <a:p>
            <a:pPr marL="285750" indent="-285750">
              <a:buFont typeface="Arial" panose="020B0604020202020204" pitchFamily="34" charset="0"/>
              <a:buChar char="•"/>
            </a:pPr>
            <a:r>
              <a:rPr lang="en-US" dirty="0"/>
              <a:t>O: The output at the time step,</a:t>
            </a:r>
          </a:p>
          <a:p>
            <a:pPr marL="285750" indent="-285750">
              <a:buFont typeface="Arial" panose="020B0604020202020204" pitchFamily="34" charset="0"/>
              <a:buChar char="•"/>
            </a:pPr>
            <a:r>
              <a:rPr lang="en-US" dirty="0"/>
              <a:t>y: Final output of RNN </a:t>
            </a:r>
          </a:p>
          <a:p>
            <a:pPr marL="285750" indent="-285750">
              <a:buFont typeface="Arial" panose="020B0604020202020204" pitchFamily="34" charset="0"/>
              <a:buChar char="•"/>
            </a:pPr>
            <a:r>
              <a:rPr lang="en-US" dirty="0"/>
              <a:t>h: The main block of the RNN. It contains the weights and the activation functions of the network, </a:t>
            </a:r>
          </a:p>
          <a:p>
            <a:pPr marL="285750" indent="-285750">
              <a:buFont typeface="Arial" panose="020B0604020202020204" pitchFamily="34" charset="0"/>
              <a:buChar char="•"/>
            </a:pPr>
            <a:r>
              <a:rPr lang="en-US" dirty="0"/>
              <a:t>V: Represents the weight which is carried to the net time step</a:t>
            </a:r>
            <a:endParaRPr lang="en-IN" dirty="0"/>
          </a:p>
        </p:txBody>
      </p:sp>
      <p:pic>
        <p:nvPicPr>
          <p:cNvPr id="17" name="Picture 16">
            <a:extLst>
              <a:ext uri="{FF2B5EF4-FFF2-40B4-BE49-F238E27FC236}">
                <a16:creationId xmlns:a16="http://schemas.microsoft.com/office/drawing/2014/main" id="{CE04A70A-3A98-4113-9187-4BF2B4517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1468290"/>
            <a:ext cx="6095998" cy="1807028"/>
          </a:xfrm>
          <a:prstGeom prst="rect">
            <a:avLst/>
          </a:prstGeom>
        </p:spPr>
      </p:pic>
      <p:pic>
        <p:nvPicPr>
          <p:cNvPr id="22" name="Picture 21">
            <a:extLst>
              <a:ext uri="{FF2B5EF4-FFF2-40B4-BE49-F238E27FC236}">
                <a16:creationId xmlns:a16="http://schemas.microsoft.com/office/drawing/2014/main" id="{8E8D469A-B4FB-4168-9C7A-903DB1059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898287"/>
            <a:ext cx="2900406" cy="1491423"/>
          </a:xfrm>
          <a:prstGeom prst="rect">
            <a:avLst/>
          </a:prstGeom>
        </p:spPr>
      </p:pic>
      <p:sp>
        <p:nvSpPr>
          <p:cNvPr id="24" name="TextBox 23">
            <a:extLst>
              <a:ext uri="{FF2B5EF4-FFF2-40B4-BE49-F238E27FC236}">
                <a16:creationId xmlns:a16="http://schemas.microsoft.com/office/drawing/2014/main" id="{B6BEE26A-AAD0-4342-B992-83A936AD4BC3}"/>
              </a:ext>
            </a:extLst>
          </p:cNvPr>
          <p:cNvSpPr txBox="1"/>
          <p:nvPr/>
        </p:nvSpPr>
        <p:spPr>
          <a:xfrm>
            <a:off x="8504645" y="5529021"/>
            <a:ext cx="2392654" cy="369332"/>
          </a:xfrm>
          <a:prstGeom prst="rect">
            <a:avLst/>
          </a:prstGeom>
          <a:noFill/>
        </p:spPr>
        <p:txBody>
          <a:bodyPr wrap="square" rtlCol="0">
            <a:spAutoFit/>
          </a:bodyPr>
          <a:lstStyle/>
          <a:p>
            <a:r>
              <a:rPr lang="en-US" dirty="0"/>
              <a:t>Bi-direction input [16]</a:t>
            </a:r>
            <a:endParaRPr lang="en-IN" dirty="0"/>
          </a:p>
        </p:txBody>
      </p:sp>
      <p:pic>
        <p:nvPicPr>
          <p:cNvPr id="14" name="Picture 13">
            <a:extLst>
              <a:ext uri="{FF2B5EF4-FFF2-40B4-BE49-F238E27FC236}">
                <a16:creationId xmlns:a16="http://schemas.microsoft.com/office/drawing/2014/main" id="{7A40F56E-178F-4992-A36D-6225E77869DE}"/>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5" name="Picture 14">
            <a:extLst>
              <a:ext uri="{FF2B5EF4-FFF2-40B4-BE49-F238E27FC236}">
                <a16:creationId xmlns:a16="http://schemas.microsoft.com/office/drawing/2014/main" id="{8306579B-6AD6-4FA1-9D23-26BB10C14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195113714"/>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35</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295764" cy="553998"/>
          </a:xfrm>
          <a:prstGeom prst="rect">
            <a:avLst/>
          </a:prstGeom>
          <a:noFill/>
        </p:spPr>
        <p:txBody>
          <a:bodyPr wrap="square" rtlCol="0">
            <a:spAutoFit/>
          </a:bodyPr>
          <a:lstStyle/>
          <a:p>
            <a:r>
              <a:rPr lang="en-US" sz="2800" b="1" dirty="0">
                <a:solidFill>
                  <a:srgbClr val="0A64A2"/>
                </a:solidFill>
              </a:rPr>
              <a:t>Appendix -</a:t>
            </a:r>
            <a:r>
              <a:rPr lang="en-US" sz="3000" b="1" dirty="0">
                <a:solidFill>
                  <a:srgbClr val="0A64A2"/>
                </a:solidFill>
              </a:rPr>
              <a:t>Thickness Evaluation</a:t>
            </a:r>
            <a:endParaRPr lang="en-IN" b="1" dirty="0">
              <a:solidFill>
                <a:srgbClr val="0A64A2"/>
              </a:solidFill>
            </a:endParaRPr>
          </a:p>
        </p:txBody>
      </p:sp>
      <p:graphicFrame>
        <p:nvGraphicFramePr>
          <p:cNvPr id="18" name="Table 7">
            <a:extLst>
              <a:ext uri="{FF2B5EF4-FFF2-40B4-BE49-F238E27FC236}">
                <a16:creationId xmlns:a16="http://schemas.microsoft.com/office/drawing/2014/main" id="{A5135DB4-920F-4382-AEFD-DEE4B87E46E2}"/>
              </a:ext>
            </a:extLst>
          </p:cNvPr>
          <p:cNvGraphicFramePr>
            <a:graphicFrameLocks noGrp="1"/>
          </p:cNvGraphicFramePr>
          <p:nvPr>
            <p:extLst>
              <p:ext uri="{D42A27DB-BD31-4B8C-83A1-F6EECF244321}">
                <p14:modId xmlns:p14="http://schemas.microsoft.com/office/powerpoint/2010/main" val="2291959505"/>
              </p:ext>
            </p:extLst>
          </p:nvPr>
        </p:nvGraphicFramePr>
        <p:xfrm>
          <a:off x="1268137" y="5364521"/>
          <a:ext cx="9655726" cy="896825"/>
        </p:xfrm>
        <a:graphic>
          <a:graphicData uri="http://schemas.openxmlformats.org/drawingml/2006/table">
            <a:tbl>
              <a:tblPr firstRow="1" bandRow="1">
                <a:tableStyleId>{5C22544A-7EE6-4342-B048-85BDC9FD1C3A}</a:tableStyleId>
              </a:tblPr>
              <a:tblGrid>
                <a:gridCol w="1824638">
                  <a:extLst>
                    <a:ext uri="{9D8B030D-6E8A-4147-A177-3AD203B41FA5}">
                      <a16:colId xmlns:a16="http://schemas.microsoft.com/office/drawing/2014/main" val="768908505"/>
                    </a:ext>
                  </a:extLst>
                </a:gridCol>
                <a:gridCol w="1957772">
                  <a:extLst>
                    <a:ext uri="{9D8B030D-6E8A-4147-A177-3AD203B41FA5}">
                      <a16:colId xmlns:a16="http://schemas.microsoft.com/office/drawing/2014/main" val="4000784143"/>
                    </a:ext>
                  </a:extLst>
                </a:gridCol>
                <a:gridCol w="1957772">
                  <a:extLst>
                    <a:ext uri="{9D8B030D-6E8A-4147-A177-3AD203B41FA5}">
                      <a16:colId xmlns:a16="http://schemas.microsoft.com/office/drawing/2014/main" val="2208338154"/>
                    </a:ext>
                  </a:extLst>
                </a:gridCol>
                <a:gridCol w="1957772">
                  <a:extLst>
                    <a:ext uri="{9D8B030D-6E8A-4147-A177-3AD203B41FA5}">
                      <a16:colId xmlns:a16="http://schemas.microsoft.com/office/drawing/2014/main" val="996998394"/>
                    </a:ext>
                  </a:extLst>
                </a:gridCol>
                <a:gridCol w="1957772">
                  <a:extLst>
                    <a:ext uri="{9D8B030D-6E8A-4147-A177-3AD203B41FA5}">
                      <a16:colId xmlns:a16="http://schemas.microsoft.com/office/drawing/2014/main" val="2547631371"/>
                    </a:ext>
                  </a:extLst>
                </a:gridCol>
              </a:tblGrid>
              <a:tr h="527544">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Constrast Function</a:t>
                      </a:r>
                      <a:endParaRPr lang="en-IN" dirty="0"/>
                    </a:p>
                  </a:txBody>
                  <a:tcPr/>
                </a:tc>
                <a:tc>
                  <a:txBody>
                    <a:bodyPr/>
                    <a:lstStyle/>
                    <a:p>
                      <a:r>
                        <a:rPr lang="en-US" dirty="0"/>
                        <a:t>RNN type</a:t>
                      </a:r>
                      <a:endParaRPr lang="en-IN" dirty="0"/>
                    </a:p>
                  </a:txBody>
                  <a:tcPr/>
                </a:tc>
                <a:tc>
                  <a:txBody>
                    <a:bodyPr/>
                    <a:lstStyle/>
                    <a:p>
                      <a:r>
                        <a:rPr lang="en-IN" dirty="0"/>
                        <a:t>Optimizer</a:t>
                      </a:r>
                    </a:p>
                  </a:txBody>
                  <a:tcPr/>
                </a:tc>
                <a:extLst>
                  <a:ext uri="{0D108BD9-81ED-4DB2-BD59-A6C34878D82A}">
                    <a16:rowId xmlns:a16="http://schemas.microsoft.com/office/drawing/2014/main" val="1180578312"/>
                  </a:ext>
                </a:extLst>
              </a:tr>
              <a:tr h="369281">
                <a:tc>
                  <a:txBody>
                    <a:bodyPr/>
                    <a:lstStyle/>
                    <a:p>
                      <a:r>
                        <a:rPr lang="en-US" dirty="0"/>
                        <a:t>8</a:t>
                      </a:r>
                      <a:endParaRPr lang="en-IN" dirty="0"/>
                    </a:p>
                  </a:txBody>
                  <a:tcPr/>
                </a:tc>
                <a:tc>
                  <a:txBody>
                    <a:bodyPr/>
                    <a:lstStyle/>
                    <a:p>
                      <a:r>
                        <a:rPr lang="en-US" dirty="0"/>
                        <a:t>0.0001</a:t>
                      </a:r>
                      <a:endParaRPr lang="en-IN" dirty="0"/>
                    </a:p>
                  </a:txBody>
                  <a:tcPr/>
                </a:tc>
                <a:tc>
                  <a:txBody>
                    <a:bodyPr/>
                    <a:lstStyle/>
                    <a:p>
                      <a:r>
                        <a:rPr lang="en-US" dirty="0"/>
                        <a:t>Average</a:t>
                      </a:r>
                      <a:endParaRPr lang="en-IN" dirty="0"/>
                    </a:p>
                  </a:txBody>
                  <a:tcPr/>
                </a:tc>
                <a:tc>
                  <a:txBody>
                    <a:bodyPr/>
                    <a:lstStyle/>
                    <a:p>
                      <a:r>
                        <a:rPr lang="en-US" dirty="0"/>
                        <a:t>?</a:t>
                      </a:r>
                      <a:endParaRPr lang="en-IN" dirty="0"/>
                    </a:p>
                  </a:txBody>
                  <a:tcPr/>
                </a:tc>
                <a:tc>
                  <a:txBody>
                    <a:bodyPr/>
                    <a:lstStyle/>
                    <a:p>
                      <a:r>
                        <a:rPr lang="en-US" dirty="0"/>
                        <a:t>Adam</a:t>
                      </a:r>
                      <a:endParaRPr lang="en-IN" dirty="0"/>
                    </a:p>
                  </a:txBody>
                  <a:tcPr/>
                </a:tc>
                <a:extLst>
                  <a:ext uri="{0D108BD9-81ED-4DB2-BD59-A6C34878D82A}">
                    <a16:rowId xmlns:a16="http://schemas.microsoft.com/office/drawing/2014/main" val="1386896523"/>
                  </a:ext>
                </a:extLst>
              </a:tr>
            </a:tbl>
          </a:graphicData>
        </a:graphic>
      </p:graphicFrame>
      <p:pic>
        <p:nvPicPr>
          <p:cNvPr id="16" name="Picture 15">
            <a:extLst>
              <a:ext uri="{FF2B5EF4-FFF2-40B4-BE49-F238E27FC236}">
                <a16:creationId xmlns:a16="http://schemas.microsoft.com/office/drawing/2014/main" id="{E4825B8E-7BC2-40E9-B89B-8F8E57117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14" y="1308682"/>
            <a:ext cx="5545174" cy="3100172"/>
          </a:xfrm>
          <a:prstGeom prst="rect">
            <a:avLst/>
          </a:prstGeom>
        </p:spPr>
      </p:pic>
      <p:pic>
        <p:nvPicPr>
          <p:cNvPr id="22" name="Picture 21">
            <a:extLst>
              <a:ext uri="{FF2B5EF4-FFF2-40B4-BE49-F238E27FC236}">
                <a16:creationId xmlns:a16="http://schemas.microsoft.com/office/drawing/2014/main" id="{9490C1D5-589A-4469-BF98-95EB8A1FE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007" y="1195171"/>
            <a:ext cx="5961859" cy="3375750"/>
          </a:xfrm>
          <a:prstGeom prst="rect">
            <a:avLst/>
          </a:prstGeom>
        </p:spPr>
      </p:pic>
      <p:sp>
        <p:nvSpPr>
          <p:cNvPr id="23" name="TextBox 22">
            <a:extLst>
              <a:ext uri="{FF2B5EF4-FFF2-40B4-BE49-F238E27FC236}">
                <a16:creationId xmlns:a16="http://schemas.microsoft.com/office/drawing/2014/main" id="{13D1156F-6FD4-4E6B-93D2-F6175D4CB76E}"/>
              </a:ext>
            </a:extLst>
          </p:cNvPr>
          <p:cNvSpPr txBox="1"/>
          <p:nvPr/>
        </p:nvSpPr>
        <p:spPr>
          <a:xfrm>
            <a:off x="838200" y="919194"/>
            <a:ext cx="7601125" cy="369332"/>
          </a:xfrm>
          <a:prstGeom prst="rect">
            <a:avLst/>
          </a:prstGeom>
          <a:noFill/>
        </p:spPr>
        <p:txBody>
          <a:bodyPr wrap="square" rtlCol="0">
            <a:spAutoFit/>
          </a:bodyPr>
          <a:lstStyle/>
          <a:p>
            <a:r>
              <a:rPr lang="en-US" sz="1800" b="1" dirty="0"/>
              <a:t>Recurrent Neural Networks (Experimentation –type of architecture):</a:t>
            </a:r>
            <a:endParaRPr lang="en-IN" sz="1800" b="1" dirty="0"/>
          </a:p>
        </p:txBody>
      </p:sp>
      <p:sp>
        <p:nvSpPr>
          <p:cNvPr id="24" name="TextBox 23">
            <a:extLst>
              <a:ext uri="{FF2B5EF4-FFF2-40B4-BE49-F238E27FC236}">
                <a16:creationId xmlns:a16="http://schemas.microsoft.com/office/drawing/2014/main" id="{71F98C69-33B0-4F34-8499-579BA85D1791}"/>
              </a:ext>
            </a:extLst>
          </p:cNvPr>
          <p:cNvSpPr txBox="1"/>
          <p:nvPr/>
        </p:nvSpPr>
        <p:spPr>
          <a:xfrm>
            <a:off x="4672668" y="4974672"/>
            <a:ext cx="2785146" cy="369332"/>
          </a:xfrm>
          <a:prstGeom prst="rect">
            <a:avLst/>
          </a:prstGeom>
          <a:noFill/>
        </p:spPr>
        <p:txBody>
          <a:bodyPr wrap="square" rtlCol="0">
            <a:spAutoFit/>
          </a:bodyPr>
          <a:lstStyle/>
          <a:p>
            <a:pPr algn="ctr"/>
            <a:r>
              <a:rPr lang="en-US" dirty="0"/>
              <a:t>Hyperparameters</a:t>
            </a:r>
            <a:endParaRPr lang="en-IN" dirty="0"/>
          </a:p>
        </p:txBody>
      </p:sp>
      <p:pic>
        <p:nvPicPr>
          <p:cNvPr id="13" name="Picture 12">
            <a:extLst>
              <a:ext uri="{FF2B5EF4-FFF2-40B4-BE49-F238E27FC236}">
                <a16:creationId xmlns:a16="http://schemas.microsoft.com/office/drawing/2014/main" id="{ECC3F169-5454-41E8-A4DE-3BF062E2A9AE}"/>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34757B01-3D6F-4245-9446-53080AC57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966839128"/>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36</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295764" cy="553998"/>
          </a:xfrm>
          <a:prstGeom prst="rect">
            <a:avLst/>
          </a:prstGeom>
          <a:noFill/>
        </p:spPr>
        <p:txBody>
          <a:bodyPr wrap="square" rtlCol="0">
            <a:spAutoFit/>
          </a:bodyPr>
          <a:lstStyle/>
          <a:p>
            <a:r>
              <a:rPr lang="en-US" sz="3000" b="1" dirty="0">
                <a:solidFill>
                  <a:srgbClr val="0A64A2"/>
                </a:solidFill>
              </a:rPr>
              <a:t>Thickness Evaluation</a:t>
            </a:r>
            <a:endParaRPr lang="en-IN" b="1" dirty="0">
              <a:solidFill>
                <a:srgbClr val="0A64A2"/>
              </a:solidFill>
            </a:endParaRPr>
          </a:p>
        </p:txBody>
      </p:sp>
      <p:graphicFrame>
        <p:nvGraphicFramePr>
          <p:cNvPr id="11" name="Table 7">
            <a:extLst>
              <a:ext uri="{FF2B5EF4-FFF2-40B4-BE49-F238E27FC236}">
                <a16:creationId xmlns:a16="http://schemas.microsoft.com/office/drawing/2014/main" id="{0EA12B8A-305D-4E2C-AAAF-ACE6267F0C43}"/>
              </a:ext>
            </a:extLst>
          </p:cNvPr>
          <p:cNvGraphicFramePr>
            <a:graphicFrameLocks noGrp="1"/>
          </p:cNvGraphicFramePr>
          <p:nvPr>
            <p:extLst>
              <p:ext uri="{D42A27DB-BD31-4B8C-83A1-F6EECF244321}">
                <p14:modId xmlns:p14="http://schemas.microsoft.com/office/powerpoint/2010/main" val="3097485159"/>
              </p:ext>
            </p:extLst>
          </p:nvPr>
        </p:nvGraphicFramePr>
        <p:xfrm>
          <a:off x="1268137" y="5344004"/>
          <a:ext cx="9655726" cy="896825"/>
        </p:xfrm>
        <a:graphic>
          <a:graphicData uri="http://schemas.openxmlformats.org/drawingml/2006/table">
            <a:tbl>
              <a:tblPr firstRow="1" bandRow="1">
                <a:tableStyleId>{5C22544A-7EE6-4342-B048-85BDC9FD1C3A}</a:tableStyleId>
              </a:tblPr>
              <a:tblGrid>
                <a:gridCol w="1824638">
                  <a:extLst>
                    <a:ext uri="{9D8B030D-6E8A-4147-A177-3AD203B41FA5}">
                      <a16:colId xmlns:a16="http://schemas.microsoft.com/office/drawing/2014/main" val="768908505"/>
                    </a:ext>
                  </a:extLst>
                </a:gridCol>
                <a:gridCol w="1957772">
                  <a:extLst>
                    <a:ext uri="{9D8B030D-6E8A-4147-A177-3AD203B41FA5}">
                      <a16:colId xmlns:a16="http://schemas.microsoft.com/office/drawing/2014/main" val="4000784143"/>
                    </a:ext>
                  </a:extLst>
                </a:gridCol>
                <a:gridCol w="1957772">
                  <a:extLst>
                    <a:ext uri="{9D8B030D-6E8A-4147-A177-3AD203B41FA5}">
                      <a16:colId xmlns:a16="http://schemas.microsoft.com/office/drawing/2014/main" val="2208338154"/>
                    </a:ext>
                  </a:extLst>
                </a:gridCol>
                <a:gridCol w="1957772">
                  <a:extLst>
                    <a:ext uri="{9D8B030D-6E8A-4147-A177-3AD203B41FA5}">
                      <a16:colId xmlns:a16="http://schemas.microsoft.com/office/drawing/2014/main" val="996998394"/>
                    </a:ext>
                  </a:extLst>
                </a:gridCol>
                <a:gridCol w="1957772">
                  <a:extLst>
                    <a:ext uri="{9D8B030D-6E8A-4147-A177-3AD203B41FA5}">
                      <a16:colId xmlns:a16="http://schemas.microsoft.com/office/drawing/2014/main" val="2547631371"/>
                    </a:ext>
                  </a:extLst>
                </a:gridCol>
              </a:tblGrid>
              <a:tr h="527544">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Constrast Function</a:t>
                      </a:r>
                      <a:endParaRPr lang="en-IN" dirty="0"/>
                    </a:p>
                  </a:txBody>
                  <a:tcPr/>
                </a:tc>
                <a:tc>
                  <a:txBody>
                    <a:bodyPr/>
                    <a:lstStyle/>
                    <a:p>
                      <a:r>
                        <a:rPr lang="en-US" dirty="0"/>
                        <a:t>RNN type</a:t>
                      </a:r>
                      <a:endParaRPr lang="en-IN" dirty="0"/>
                    </a:p>
                  </a:txBody>
                  <a:tcPr/>
                </a:tc>
                <a:tc>
                  <a:txBody>
                    <a:bodyPr/>
                    <a:lstStyle/>
                    <a:p>
                      <a:r>
                        <a:rPr lang="en-IN" dirty="0"/>
                        <a:t>Optimizer</a:t>
                      </a:r>
                    </a:p>
                  </a:txBody>
                  <a:tcPr/>
                </a:tc>
                <a:extLst>
                  <a:ext uri="{0D108BD9-81ED-4DB2-BD59-A6C34878D82A}">
                    <a16:rowId xmlns:a16="http://schemas.microsoft.com/office/drawing/2014/main" val="1180578312"/>
                  </a:ext>
                </a:extLst>
              </a:tr>
              <a:tr h="369281">
                <a:tc>
                  <a:txBody>
                    <a:bodyPr/>
                    <a:lstStyle/>
                    <a:p>
                      <a:r>
                        <a:rPr lang="en-US" dirty="0"/>
                        <a:t>8</a:t>
                      </a:r>
                      <a:endParaRPr lang="en-IN" dirty="0"/>
                    </a:p>
                  </a:txBody>
                  <a:tcPr/>
                </a:tc>
                <a:tc>
                  <a:txBody>
                    <a:bodyPr/>
                    <a:lstStyle/>
                    <a:p>
                      <a:r>
                        <a:rPr lang="en-US" dirty="0"/>
                        <a:t>0.0001</a:t>
                      </a:r>
                      <a:endParaRPr lang="en-IN" dirty="0"/>
                    </a:p>
                  </a:txBody>
                  <a:tcPr/>
                </a:tc>
                <a:tc>
                  <a:txBody>
                    <a:bodyPr/>
                    <a:lstStyle/>
                    <a:p>
                      <a:r>
                        <a:rPr lang="en-US" dirty="0"/>
                        <a:t>Average </a:t>
                      </a:r>
                      <a:endParaRPr lang="en-IN" dirty="0"/>
                    </a:p>
                  </a:txBody>
                  <a:tcPr/>
                </a:tc>
                <a:tc>
                  <a:txBody>
                    <a:bodyPr/>
                    <a:lstStyle/>
                    <a:p>
                      <a:r>
                        <a:rPr lang="en-US" dirty="0"/>
                        <a:t>Bi-GRU</a:t>
                      </a:r>
                      <a:endParaRPr lang="en-IN" dirty="0"/>
                    </a:p>
                  </a:txBody>
                  <a:tcPr/>
                </a:tc>
                <a:tc>
                  <a:txBody>
                    <a:bodyPr/>
                    <a:lstStyle/>
                    <a:p>
                      <a:r>
                        <a:rPr lang="en-US" dirty="0"/>
                        <a:t>Adam</a:t>
                      </a:r>
                      <a:endParaRPr lang="en-IN" dirty="0"/>
                    </a:p>
                  </a:txBody>
                  <a:tcPr/>
                </a:tc>
                <a:extLst>
                  <a:ext uri="{0D108BD9-81ED-4DB2-BD59-A6C34878D82A}">
                    <a16:rowId xmlns:a16="http://schemas.microsoft.com/office/drawing/2014/main" val="1386896523"/>
                  </a:ext>
                </a:extLst>
              </a:tr>
            </a:tbl>
          </a:graphicData>
        </a:graphic>
      </p:graphicFrame>
      <p:sp>
        <p:nvSpPr>
          <p:cNvPr id="12" name="TextBox 11">
            <a:extLst>
              <a:ext uri="{FF2B5EF4-FFF2-40B4-BE49-F238E27FC236}">
                <a16:creationId xmlns:a16="http://schemas.microsoft.com/office/drawing/2014/main" id="{EFF08222-6A69-4C35-A473-D13CECB33C41}"/>
              </a:ext>
            </a:extLst>
          </p:cNvPr>
          <p:cNvSpPr txBox="1"/>
          <p:nvPr/>
        </p:nvSpPr>
        <p:spPr>
          <a:xfrm>
            <a:off x="838200" y="919194"/>
            <a:ext cx="7601125" cy="369332"/>
          </a:xfrm>
          <a:prstGeom prst="rect">
            <a:avLst/>
          </a:prstGeom>
          <a:noFill/>
        </p:spPr>
        <p:txBody>
          <a:bodyPr wrap="square" rtlCol="0">
            <a:spAutoFit/>
          </a:bodyPr>
          <a:lstStyle/>
          <a:p>
            <a:r>
              <a:rPr lang="en-US" sz="1800" b="1" dirty="0"/>
              <a:t>Recurrent Neural Networks (Final model training):</a:t>
            </a:r>
            <a:endParaRPr lang="en-IN" sz="1800" b="1" dirty="0"/>
          </a:p>
        </p:txBody>
      </p:sp>
      <p:pic>
        <p:nvPicPr>
          <p:cNvPr id="4" name="Picture 3">
            <a:extLst>
              <a:ext uri="{FF2B5EF4-FFF2-40B4-BE49-F238E27FC236}">
                <a16:creationId xmlns:a16="http://schemas.microsoft.com/office/drawing/2014/main" id="{AC64476D-EFF6-4360-A913-60B03E9FD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64" y="1532147"/>
            <a:ext cx="5512069" cy="3141531"/>
          </a:xfrm>
          <a:prstGeom prst="rect">
            <a:avLst/>
          </a:prstGeom>
        </p:spPr>
      </p:pic>
      <p:pic>
        <p:nvPicPr>
          <p:cNvPr id="15" name="Picture 14">
            <a:extLst>
              <a:ext uri="{FF2B5EF4-FFF2-40B4-BE49-F238E27FC236}">
                <a16:creationId xmlns:a16="http://schemas.microsoft.com/office/drawing/2014/main" id="{8F53DBFA-6691-4F7D-87DA-ABCD61CE1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32146"/>
            <a:ext cx="5548209" cy="3141531"/>
          </a:xfrm>
          <a:prstGeom prst="rect">
            <a:avLst/>
          </a:prstGeom>
        </p:spPr>
      </p:pic>
      <p:sp>
        <p:nvSpPr>
          <p:cNvPr id="16" name="TextBox 15">
            <a:extLst>
              <a:ext uri="{FF2B5EF4-FFF2-40B4-BE49-F238E27FC236}">
                <a16:creationId xmlns:a16="http://schemas.microsoft.com/office/drawing/2014/main" id="{A60B97C2-4D31-40CA-AA6C-12DE841B9A9B}"/>
              </a:ext>
            </a:extLst>
          </p:cNvPr>
          <p:cNvSpPr txBox="1"/>
          <p:nvPr/>
        </p:nvSpPr>
        <p:spPr>
          <a:xfrm>
            <a:off x="4672668" y="4974672"/>
            <a:ext cx="2785146" cy="369332"/>
          </a:xfrm>
          <a:prstGeom prst="rect">
            <a:avLst/>
          </a:prstGeom>
          <a:noFill/>
        </p:spPr>
        <p:txBody>
          <a:bodyPr wrap="square" rtlCol="0">
            <a:spAutoFit/>
          </a:bodyPr>
          <a:lstStyle/>
          <a:p>
            <a:pPr algn="ctr"/>
            <a:r>
              <a:rPr lang="en-US" dirty="0"/>
              <a:t>Final Hyperparameters</a:t>
            </a:r>
            <a:endParaRPr lang="en-IN" dirty="0"/>
          </a:p>
        </p:txBody>
      </p:sp>
      <p:pic>
        <p:nvPicPr>
          <p:cNvPr id="13" name="Picture 12">
            <a:extLst>
              <a:ext uri="{FF2B5EF4-FFF2-40B4-BE49-F238E27FC236}">
                <a16:creationId xmlns:a16="http://schemas.microsoft.com/office/drawing/2014/main" id="{E7075753-77B3-46CC-B233-1749C455F324}"/>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4" name="Picture 13">
            <a:extLst>
              <a:ext uri="{FF2B5EF4-FFF2-40B4-BE49-F238E27FC236}">
                <a16:creationId xmlns:a16="http://schemas.microsoft.com/office/drawing/2014/main" id="{877F6DC9-7390-4C34-B27D-48D6E365E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102003853"/>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37</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295764" cy="553998"/>
          </a:xfrm>
          <a:prstGeom prst="rect">
            <a:avLst/>
          </a:prstGeom>
          <a:noFill/>
        </p:spPr>
        <p:txBody>
          <a:bodyPr wrap="square" rtlCol="0">
            <a:spAutoFit/>
          </a:bodyPr>
          <a:lstStyle/>
          <a:p>
            <a:r>
              <a:rPr lang="en-US" sz="3000" b="1" dirty="0">
                <a:solidFill>
                  <a:srgbClr val="0A64A2"/>
                </a:solidFill>
              </a:rPr>
              <a:t>Thickness Evaluation</a:t>
            </a:r>
            <a:endParaRPr lang="en-IN" b="1" dirty="0">
              <a:solidFill>
                <a:srgbClr val="0A64A2"/>
              </a:solidFill>
            </a:endParaRPr>
          </a:p>
        </p:txBody>
      </p:sp>
      <p:sp>
        <p:nvSpPr>
          <p:cNvPr id="12" name="TextBox 11">
            <a:extLst>
              <a:ext uri="{FF2B5EF4-FFF2-40B4-BE49-F238E27FC236}">
                <a16:creationId xmlns:a16="http://schemas.microsoft.com/office/drawing/2014/main" id="{EFF08222-6A69-4C35-A473-D13CECB33C41}"/>
              </a:ext>
            </a:extLst>
          </p:cNvPr>
          <p:cNvSpPr txBox="1"/>
          <p:nvPr/>
        </p:nvSpPr>
        <p:spPr>
          <a:xfrm>
            <a:off x="838200" y="919194"/>
            <a:ext cx="7601125" cy="369332"/>
          </a:xfrm>
          <a:prstGeom prst="rect">
            <a:avLst/>
          </a:prstGeom>
          <a:noFill/>
        </p:spPr>
        <p:txBody>
          <a:bodyPr wrap="square" rtlCol="0">
            <a:spAutoFit/>
          </a:bodyPr>
          <a:lstStyle/>
          <a:p>
            <a:r>
              <a:rPr lang="en-US" sz="1800" b="1" dirty="0"/>
              <a:t>Recurrent Neural Networks (Evaluation):</a:t>
            </a:r>
            <a:endParaRPr lang="en-IN" sz="1800" b="1" dirty="0"/>
          </a:p>
        </p:txBody>
      </p:sp>
      <p:pic>
        <p:nvPicPr>
          <p:cNvPr id="6" name="Picture 5">
            <a:extLst>
              <a:ext uri="{FF2B5EF4-FFF2-40B4-BE49-F238E27FC236}">
                <a16:creationId xmlns:a16="http://schemas.microsoft.com/office/drawing/2014/main" id="{6F8DE8D8-F0F8-4704-91A4-96A8C69DE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67" y="1508547"/>
            <a:ext cx="6727805" cy="3508070"/>
          </a:xfrm>
          <a:prstGeom prst="rect">
            <a:avLst/>
          </a:prstGeom>
        </p:spPr>
      </p:pic>
      <p:sp>
        <p:nvSpPr>
          <p:cNvPr id="13" name="TextBox 12">
            <a:extLst>
              <a:ext uri="{FF2B5EF4-FFF2-40B4-BE49-F238E27FC236}">
                <a16:creationId xmlns:a16="http://schemas.microsoft.com/office/drawing/2014/main" id="{166BF1D0-8E5C-42E4-9E55-BAB8B95B3249}"/>
              </a:ext>
            </a:extLst>
          </p:cNvPr>
          <p:cNvSpPr txBox="1"/>
          <p:nvPr/>
        </p:nvSpPr>
        <p:spPr>
          <a:xfrm>
            <a:off x="1373335" y="5037603"/>
            <a:ext cx="5330529" cy="369332"/>
          </a:xfrm>
          <a:prstGeom prst="rect">
            <a:avLst/>
          </a:prstGeom>
          <a:noFill/>
        </p:spPr>
        <p:txBody>
          <a:bodyPr wrap="square" rtlCol="0">
            <a:spAutoFit/>
          </a:bodyPr>
          <a:lstStyle/>
          <a:p>
            <a:r>
              <a:rPr lang="en-US" dirty="0"/>
              <a:t>Analysis of a few incorrectly classified thicknesses </a:t>
            </a:r>
            <a:endParaRPr lang="en-IN" dirty="0"/>
          </a:p>
        </p:txBody>
      </p:sp>
      <p:sp>
        <p:nvSpPr>
          <p:cNvPr id="18" name="TextBox 17">
            <a:extLst>
              <a:ext uri="{FF2B5EF4-FFF2-40B4-BE49-F238E27FC236}">
                <a16:creationId xmlns:a16="http://schemas.microsoft.com/office/drawing/2014/main" id="{F829A420-4303-4B0E-87E6-DB4EBEF74B4F}"/>
              </a:ext>
            </a:extLst>
          </p:cNvPr>
          <p:cNvSpPr txBox="1"/>
          <p:nvPr/>
        </p:nvSpPr>
        <p:spPr>
          <a:xfrm>
            <a:off x="9064019" y="3327054"/>
            <a:ext cx="1800137" cy="369332"/>
          </a:xfrm>
          <a:prstGeom prst="rect">
            <a:avLst/>
          </a:prstGeom>
          <a:noFill/>
        </p:spPr>
        <p:txBody>
          <a:bodyPr wrap="square" rtlCol="0">
            <a:spAutoFit/>
          </a:bodyPr>
          <a:lstStyle/>
          <a:p>
            <a:r>
              <a:rPr lang="en-US" dirty="0"/>
              <a:t>Thermal profiles  </a:t>
            </a:r>
            <a:endParaRPr lang="en-IN" dirty="0"/>
          </a:p>
        </p:txBody>
      </p:sp>
      <p:pic>
        <p:nvPicPr>
          <p:cNvPr id="20" name="Picture 19">
            <a:extLst>
              <a:ext uri="{FF2B5EF4-FFF2-40B4-BE49-F238E27FC236}">
                <a16:creationId xmlns:a16="http://schemas.microsoft.com/office/drawing/2014/main" id="{9238034A-ED43-4FF0-9A15-F595D67FD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0872" y="638071"/>
            <a:ext cx="3302928" cy="2663084"/>
          </a:xfrm>
          <a:prstGeom prst="rect">
            <a:avLst/>
          </a:prstGeom>
        </p:spPr>
      </p:pic>
      <p:cxnSp>
        <p:nvCxnSpPr>
          <p:cNvPr id="22" name="Straight Arrow Connector 21">
            <a:extLst>
              <a:ext uri="{FF2B5EF4-FFF2-40B4-BE49-F238E27FC236}">
                <a16:creationId xmlns:a16="http://schemas.microsoft.com/office/drawing/2014/main" id="{1CE12500-0EF7-4672-ACA0-BDA78FD66B24}"/>
              </a:ext>
            </a:extLst>
          </p:cNvPr>
          <p:cNvCxnSpPr/>
          <p:nvPr/>
        </p:nvCxnSpPr>
        <p:spPr>
          <a:xfrm>
            <a:off x="6837028" y="1702965"/>
            <a:ext cx="7214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40B37BF0-E391-448D-98FC-511625E7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9910" y="3692115"/>
            <a:ext cx="3459472" cy="2789302"/>
          </a:xfrm>
          <a:prstGeom prst="rect">
            <a:avLst/>
          </a:prstGeom>
        </p:spPr>
      </p:pic>
      <p:cxnSp>
        <p:nvCxnSpPr>
          <p:cNvPr id="26" name="Straight Arrow Connector 25">
            <a:extLst>
              <a:ext uri="{FF2B5EF4-FFF2-40B4-BE49-F238E27FC236}">
                <a16:creationId xmlns:a16="http://schemas.microsoft.com/office/drawing/2014/main" id="{01691593-44DA-4D62-8C66-667FE6182DC3}"/>
              </a:ext>
            </a:extLst>
          </p:cNvPr>
          <p:cNvCxnSpPr/>
          <p:nvPr/>
        </p:nvCxnSpPr>
        <p:spPr>
          <a:xfrm>
            <a:off x="6837028" y="4037539"/>
            <a:ext cx="8892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a:extLst>
              <a:ext uri="{FF2B5EF4-FFF2-40B4-BE49-F238E27FC236}">
                <a16:creationId xmlns:a16="http://schemas.microsoft.com/office/drawing/2014/main" id="{84E10C13-58E9-459F-88EE-4C0DD7B532A2}"/>
              </a:ext>
            </a:extLst>
          </p:cNvPr>
          <p:cNvPicPr>
            <a:picLocks noChangeAspect="1"/>
          </p:cNvPicPr>
          <p:nvPr/>
        </p:nvPicPr>
        <p:blipFill rotWithShape="1">
          <a:blip r:embed="rId5">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7" name="Picture 16">
            <a:extLst>
              <a:ext uri="{FF2B5EF4-FFF2-40B4-BE49-F238E27FC236}">
                <a16:creationId xmlns:a16="http://schemas.microsoft.com/office/drawing/2014/main" id="{56A989D3-BDEA-435C-B19A-572597E915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513891880"/>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38</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Thickness Evaluation</a:t>
            </a:r>
            <a:endParaRPr lang="en-IN" sz="3200" b="1" dirty="0">
              <a:solidFill>
                <a:srgbClr val="0A64A2"/>
              </a:solidFill>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17104"/>
            <a:ext cx="7298490" cy="400110"/>
          </a:xfrm>
          <a:prstGeom prst="rect">
            <a:avLst/>
          </a:prstGeom>
          <a:noFill/>
        </p:spPr>
        <p:txBody>
          <a:bodyPr wrap="square" rtlCol="0">
            <a:spAutoFit/>
          </a:bodyPr>
          <a:lstStyle/>
          <a:p>
            <a:r>
              <a:rPr lang="en-US" sz="2000" b="1" dirty="0"/>
              <a:t>Overall performance index (Loss and accuarcy on training dataset):</a:t>
            </a:r>
            <a:endParaRPr lang="en-IN" sz="2000" b="1" dirty="0"/>
          </a:p>
        </p:txBody>
      </p:sp>
      <p:graphicFrame>
        <p:nvGraphicFramePr>
          <p:cNvPr id="6" name="Table 10">
            <a:extLst>
              <a:ext uri="{FF2B5EF4-FFF2-40B4-BE49-F238E27FC236}">
                <a16:creationId xmlns:a16="http://schemas.microsoft.com/office/drawing/2014/main" id="{214E0C7B-04C6-427A-A4F8-FAE315535793}"/>
              </a:ext>
            </a:extLst>
          </p:cNvPr>
          <p:cNvGraphicFramePr>
            <a:graphicFrameLocks noGrp="1"/>
          </p:cNvGraphicFramePr>
          <p:nvPr>
            <p:extLst>
              <p:ext uri="{D42A27DB-BD31-4B8C-83A1-F6EECF244321}">
                <p14:modId xmlns:p14="http://schemas.microsoft.com/office/powerpoint/2010/main" val="2188897782"/>
              </p:ext>
            </p:extLst>
          </p:nvPr>
        </p:nvGraphicFramePr>
        <p:xfrm>
          <a:off x="3581400" y="2768640"/>
          <a:ext cx="4195193" cy="1920550"/>
        </p:xfrm>
        <a:graphic>
          <a:graphicData uri="http://schemas.openxmlformats.org/drawingml/2006/table">
            <a:tbl>
              <a:tblPr firstRow="1" bandRow="1">
                <a:tableStyleId>{5C22544A-7EE6-4342-B048-85BDC9FD1C3A}</a:tableStyleId>
              </a:tblPr>
              <a:tblGrid>
                <a:gridCol w="1977810">
                  <a:extLst>
                    <a:ext uri="{9D8B030D-6E8A-4147-A177-3AD203B41FA5}">
                      <a16:colId xmlns:a16="http://schemas.microsoft.com/office/drawing/2014/main" val="1233543397"/>
                    </a:ext>
                  </a:extLst>
                </a:gridCol>
                <a:gridCol w="1163261">
                  <a:extLst>
                    <a:ext uri="{9D8B030D-6E8A-4147-A177-3AD203B41FA5}">
                      <a16:colId xmlns:a16="http://schemas.microsoft.com/office/drawing/2014/main" val="2642082609"/>
                    </a:ext>
                  </a:extLst>
                </a:gridCol>
                <a:gridCol w="1054122">
                  <a:extLst>
                    <a:ext uri="{9D8B030D-6E8A-4147-A177-3AD203B41FA5}">
                      <a16:colId xmlns:a16="http://schemas.microsoft.com/office/drawing/2014/main" val="926221437"/>
                    </a:ext>
                  </a:extLst>
                </a:gridCol>
              </a:tblGrid>
              <a:tr h="384110">
                <a:tc>
                  <a:txBody>
                    <a:bodyPr/>
                    <a:lstStyle/>
                    <a:p>
                      <a:r>
                        <a:rPr lang="en-US" dirty="0"/>
                        <a:t>RNN Architecture</a:t>
                      </a:r>
                      <a:endParaRPr lang="en-IN" dirty="0"/>
                    </a:p>
                  </a:txBody>
                  <a:tcPr/>
                </a:tc>
                <a:tc>
                  <a:txBody>
                    <a:bodyPr/>
                    <a:lstStyle/>
                    <a:p>
                      <a:r>
                        <a:rPr lang="en-US" dirty="0"/>
                        <a:t>Loss</a:t>
                      </a:r>
                      <a:endParaRPr lang="en-IN" dirty="0"/>
                    </a:p>
                  </a:txBody>
                  <a:tcPr/>
                </a:tc>
                <a:tc>
                  <a:txBody>
                    <a:bodyPr/>
                    <a:lstStyle/>
                    <a:p>
                      <a:r>
                        <a:rPr lang="en-US" dirty="0"/>
                        <a:t>Accuarcy</a:t>
                      </a:r>
                      <a:endParaRPr lang="en-IN" dirty="0"/>
                    </a:p>
                  </a:txBody>
                  <a:tcPr/>
                </a:tc>
                <a:extLst>
                  <a:ext uri="{0D108BD9-81ED-4DB2-BD59-A6C34878D82A}">
                    <a16:rowId xmlns:a16="http://schemas.microsoft.com/office/drawing/2014/main" val="2471438394"/>
                  </a:ext>
                </a:extLst>
              </a:tr>
              <a:tr h="384110">
                <a:tc>
                  <a:txBody>
                    <a:bodyPr/>
                    <a:lstStyle/>
                    <a:p>
                      <a:r>
                        <a:rPr lang="en-US" dirty="0"/>
                        <a:t>LSTM</a:t>
                      </a:r>
                      <a:endParaRPr lang="en-IN" dirty="0"/>
                    </a:p>
                  </a:txBody>
                  <a:tcPr/>
                </a:tc>
                <a:tc>
                  <a:txBody>
                    <a:bodyPr/>
                    <a:lstStyle/>
                    <a:p>
                      <a:r>
                        <a:rPr lang="en-US" dirty="0"/>
                        <a:t>1.2301</a:t>
                      </a:r>
                      <a:endParaRPr lang="en-IN" dirty="0"/>
                    </a:p>
                  </a:txBody>
                  <a:tcPr/>
                </a:tc>
                <a:tc>
                  <a:txBody>
                    <a:bodyPr/>
                    <a:lstStyle/>
                    <a:p>
                      <a:r>
                        <a:rPr lang="en-US" dirty="0"/>
                        <a:t>32.58%</a:t>
                      </a:r>
                      <a:endParaRPr lang="en-IN" dirty="0"/>
                    </a:p>
                  </a:txBody>
                  <a:tcPr/>
                </a:tc>
                <a:extLst>
                  <a:ext uri="{0D108BD9-81ED-4DB2-BD59-A6C34878D82A}">
                    <a16:rowId xmlns:a16="http://schemas.microsoft.com/office/drawing/2014/main" val="3467950452"/>
                  </a:ext>
                </a:extLst>
              </a:tr>
              <a:tr h="384110">
                <a:tc>
                  <a:txBody>
                    <a:bodyPr/>
                    <a:lstStyle/>
                    <a:p>
                      <a:r>
                        <a:rPr lang="en-US" dirty="0"/>
                        <a:t>GRU</a:t>
                      </a:r>
                      <a:endParaRPr lang="en-IN" dirty="0"/>
                    </a:p>
                  </a:txBody>
                  <a:tcPr/>
                </a:tc>
                <a:tc>
                  <a:txBody>
                    <a:bodyPr/>
                    <a:lstStyle/>
                    <a:p>
                      <a:r>
                        <a:rPr lang="en-US" dirty="0"/>
                        <a:t>2.3292</a:t>
                      </a:r>
                      <a:endParaRPr lang="en-IN" dirty="0"/>
                    </a:p>
                  </a:txBody>
                  <a:tcPr/>
                </a:tc>
                <a:tc>
                  <a:txBody>
                    <a:bodyPr/>
                    <a:lstStyle/>
                    <a:p>
                      <a:r>
                        <a:rPr lang="en-US" dirty="0"/>
                        <a:t>21.05%</a:t>
                      </a:r>
                      <a:endParaRPr lang="en-IN" dirty="0"/>
                    </a:p>
                  </a:txBody>
                  <a:tcPr/>
                </a:tc>
                <a:extLst>
                  <a:ext uri="{0D108BD9-81ED-4DB2-BD59-A6C34878D82A}">
                    <a16:rowId xmlns:a16="http://schemas.microsoft.com/office/drawing/2014/main" val="1474182662"/>
                  </a:ext>
                </a:extLst>
              </a:tr>
              <a:tr h="384110">
                <a:tc>
                  <a:txBody>
                    <a:bodyPr/>
                    <a:lstStyle/>
                    <a:p>
                      <a:r>
                        <a:rPr lang="en-US" dirty="0"/>
                        <a:t>Bi-LSTM</a:t>
                      </a:r>
                      <a:endParaRPr lang="en-IN" dirty="0"/>
                    </a:p>
                  </a:txBody>
                  <a:tcPr/>
                </a:tc>
                <a:tc>
                  <a:txBody>
                    <a:bodyPr/>
                    <a:lstStyle/>
                    <a:p>
                      <a:r>
                        <a:rPr lang="en-US" dirty="0"/>
                        <a:t>0.6114</a:t>
                      </a:r>
                      <a:endParaRPr lang="en-IN" dirty="0"/>
                    </a:p>
                  </a:txBody>
                  <a:tcPr/>
                </a:tc>
                <a:tc>
                  <a:txBody>
                    <a:bodyPr/>
                    <a:lstStyle/>
                    <a:p>
                      <a:r>
                        <a:rPr lang="en-US" dirty="0"/>
                        <a:t>73.68%</a:t>
                      </a:r>
                      <a:endParaRPr lang="en-IN" dirty="0"/>
                    </a:p>
                  </a:txBody>
                  <a:tcPr/>
                </a:tc>
                <a:extLst>
                  <a:ext uri="{0D108BD9-81ED-4DB2-BD59-A6C34878D82A}">
                    <a16:rowId xmlns:a16="http://schemas.microsoft.com/office/drawing/2014/main" val="3628371311"/>
                  </a:ext>
                </a:extLst>
              </a:tr>
              <a:tr h="384110">
                <a:tc>
                  <a:txBody>
                    <a:bodyPr/>
                    <a:lstStyle/>
                    <a:p>
                      <a:r>
                        <a:rPr lang="en-US" b="1" dirty="0"/>
                        <a:t>Bi-GRU</a:t>
                      </a:r>
                      <a:endParaRPr lang="en-IN" b="1" dirty="0"/>
                    </a:p>
                  </a:txBody>
                  <a:tcPr/>
                </a:tc>
                <a:tc>
                  <a:txBody>
                    <a:bodyPr/>
                    <a:lstStyle/>
                    <a:p>
                      <a:r>
                        <a:rPr lang="en-US" b="1" dirty="0"/>
                        <a:t>0.2288</a:t>
                      </a:r>
                      <a:endParaRPr lang="en-IN" b="1" dirty="0"/>
                    </a:p>
                  </a:txBody>
                  <a:tcPr/>
                </a:tc>
                <a:tc>
                  <a:txBody>
                    <a:bodyPr/>
                    <a:lstStyle/>
                    <a:p>
                      <a:r>
                        <a:rPr lang="en-US" b="1" dirty="0"/>
                        <a:t>89.47%</a:t>
                      </a:r>
                      <a:endParaRPr lang="en-IN" b="1" dirty="0"/>
                    </a:p>
                  </a:txBody>
                  <a:tcPr/>
                </a:tc>
                <a:extLst>
                  <a:ext uri="{0D108BD9-81ED-4DB2-BD59-A6C34878D82A}">
                    <a16:rowId xmlns:a16="http://schemas.microsoft.com/office/drawing/2014/main" val="3136394596"/>
                  </a:ext>
                </a:extLst>
              </a:tr>
            </a:tbl>
          </a:graphicData>
        </a:graphic>
      </p:graphicFrame>
      <p:sp>
        <p:nvSpPr>
          <p:cNvPr id="11" name="TextBox 10">
            <a:extLst>
              <a:ext uri="{FF2B5EF4-FFF2-40B4-BE49-F238E27FC236}">
                <a16:creationId xmlns:a16="http://schemas.microsoft.com/office/drawing/2014/main" id="{FAB978F8-0CC6-4FC3-B010-FE83EE5DC92F}"/>
              </a:ext>
            </a:extLst>
          </p:cNvPr>
          <p:cNvSpPr txBox="1"/>
          <p:nvPr/>
        </p:nvSpPr>
        <p:spPr>
          <a:xfrm>
            <a:off x="2209800" y="1391920"/>
            <a:ext cx="5725160" cy="1477328"/>
          </a:xfrm>
          <a:prstGeom prst="rect">
            <a:avLst/>
          </a:prstGeom>
          <a:noFill/>
        </p:spPr>
        <p:txBody>
          <a:bodyPr wrap="square" rtlCol="0">
            <a:spAutoFit/>
          </a:bodyPr>
          <a:lstStyle/>
          <a:p>
            <a:pPr marL="342900" indent="-342900">
              <a:buAutoNum type="arabicPeriod"/>
            </a:pPr>
            <a:r>
              <a:rPr lang="en-IN" dirty="0"/>
              <a:t>Long-Short Term Memory (LSTM)</a:t>
            </a:r>
          </a:p>
          <a:p>
            <a:pPr marL="342900" indent="-342900">
              <a:buAutoNum type="arabicPeriod"/>
            </a:pPr>
            <a:r>
              <a:rPr lang="en-IN" dirty="0"/>
              <a:t>Gated Recurrent Unit (GRU)</a:t>
            </a:r>
          </a:p>
          <a:p>
            <a:pPr marL="342900" indent="-342900">
              <a:buAutoNum type="arabicPeriod"/>
            </a:pPr>
            <a:r>
              <a:rPr lang="en-IN" dirty="0"/>
              <a:t>Bi-directional LSTM</a:t>
            </a:r>
          </a:p>
          <a:p>
            <a:pPr marL="342900" indent="-342900">
              <a:buAutoNum type="arabicPeriod"/>
            </a:pPr>
            <a:r>
              <a:rPr lang="en-IN" dirty="0"/>
              <a:t>Bi-directional GRU </a:t>
            </a:r>
          </a:p>
          <a:p>
            <a:pPr marL="342900" indent="-342900">
              <a:buAutoNum type="arabicPeriod"/>
            </a:pPr>
            <a:endParaRPr lang="en-IN" dirty="0"/>
          </a:p>
        </p:txBody>
      </p:sp>
      <p:pic>
        <p:nvPicPr>
          <p:cNvPr id="14" name="Picture 13">
            <a:extLst>
              <a:ext uri="{FF2B5EF4-FFF2-40B4-BE49-F238E27FC236}">
                <a16:creationId xmlns:a16="http://schemas.microsoft.com/office/drawing/2014/main" id="{376FBE0C-31AE-4848-BD01-88657D22170E}"/>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5" name="Picture 14">
            <a:extLst>
              <a:ext uri="{FF2B5EF4-FFF2-40B4-BE49-F238E27FC236}">
                <a16:creationId xmlns:a16="http://schemas.microsoft.com/office/drawing/2014/main" id="{2EA1D54B-587E-425D-A1F1-8700F4351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68552196"/>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39</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Summary</a:t>
            </a:r>
            <a:endParaRPr lang="en-IN" sz="3200" b="1" dirty="0">
              <a:solidFill>
                <a:srgbClr val="0A64A2"/>
              </a:solidFill>
            </a:endParaRPr>
          </a:p>
        </p:txBody>
      </p:sp>
      <p:pic>
        <p:nvPicPr>
          <p:cNvPr id="13" name="Picture 12">
            <a:extLst>
              <a:ext uri="{FF2B5EF4-FFF2-40B4-BE49-F238E27FC236}">
                <a16:creationId xmlns:a16="http://schemas.microsoft.com/office/drawing/2014/main" id="{52ABE9DB-78EC-4814-92B0-17B1EA9BB189}"/>
              </a:ext>
            </a:extLst>
          </p:cNvPr>
          <p:cNvPicPr>
            <a:picLocks noChangeAspect="1"/>
          </p:cNvPicPr>
          <p:nvPr/>
        </p:nvPicPr>
        <p:blipFill rotWithShape="1">
          <a:blip r:embed="rId2">
            <a:extLst>
              <a:ext uri="{28A0092B-C50C-407E-A947-70E740481C1C}">
                <a14:useLocalDpi xmlns:a14="http://schemas.microsoft.com/office/drawing/2010/main" val="0"/>
              </a:ext>
            </a:extLst>
          </a:blip>
          <a:srcRect r="855"/>
          <a:stretch/>
        </p:blipFill>
        <p:spPr>
          <a:xfrm>
            <a:off x="899798" y="785527"/>
            <a:ext cx="10534396" cy="5447035"/>
          </a:xfrm>
          <a:prstGeom prst="rect">
            <a:avLst/>
          </a:prstGeom>
        </p:spPr>
      </p:pic>
      <p:sp>
        <p:nvSpPr>
          <p:cNvPr id="14" name="Rectangle 13">
            <a:extLst>
              <a:ext uri="{FF2B5EF4-FFF2-40B4-BE49-F238E27FC236}">
                <a16:creationId xmlns:a16="http://schemas.microsoft.com/office/drawing/2014/main" id="{7A252E91-5E47-4C09-99AD-A0D8A749A994}"/>
              </a:ext>
            </a:extLst>
          </p:cNvPr>
          <p:cNvSpPr/>
          <p:nvPr/>
        </p:nvSpPr>
        <p:spPr>
          <a:xfrm>
            <a:off x="1727200" y="1615440"/>
            <a:ext cx="152400" cy="289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B4D25FD-6EE7-4296-A52D-050E9DC8B0D4}"/>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2" name="Picture 11">
            <a:extLst>
              <a:ext uri="{FF2B5EF4-FFF2-40B4-BE49-F238E27FC236}">
                <a16:creationId xmlns:a16="http://schemas.microsoft.com/office/drawing/2014/main" id="{0E2460B9-C203-429B-987E-8813506C5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79183070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232AB74F-05DC-4F23-B3A2-16F65017C33B}"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Infrared Thermography</a:t>
            </a:r>
            <a:endParaRPr lang="en-IN" sz="3000" b="1" dirty="0">
              <a:solidFill>
                <a:srgbClr val="0A64A2"/>
              </a:solidFill>
            </a:endParaRPr>
          </a:p>
        </p:txBody>
      </p:sp>
      <p:sp>
        <p:nvSpPr>
          <p:cNvPr id="11" name="TextBox 10">
            <a:extLst>
              <a:ext uri="{FF2B5EF4-FFF2-40B4-BE49-F238E27FC236}">
                <a16:creationId xmlns:a16="http://schemas.microsoft.com/office/drawing/2014/main" id="{0DB21936-667B-4C36-9374-47D1B6943F35}"/>
              </a:ext>
            </a:extLst>
          </p:cNvPr>
          <p:cNvSpPr txBox="1"/>
          <p:nvPr/>
        </p:nvSpPr>
        <p:spPr>
          <a:xfrm>
            <a:off x="1100006" y="931178"/>
            <a:ext cx="9991987" cy="646331"/>
          </a:xfrm>
          <a:prstGeom prst="rect">
            <a:avLst/>
          </a:prstGeom>
          <a:noFill/>
        </p:spPr>
        <p:txBody>
          <a:bodyPr wrap="square">
            <a:spAutoFit/>
          </a:bodyPr>
          <a:lstStyle/>
          <a:p>
            <a:pPr algn="just"/>
            <a:r>
              <a:rPr lang="en-US" dirty="0"/>
              <a:t>Any object with a temperature above absolute temperature (0 K) emits electromagnetic radiation which is not visible to the human eye. </a:t>
            </a:r>
            <a:endParaRPr lang="en-IN" dirty="0"/>
          </a:p>
        </p:txBody>
      </p:sp>
      <p:sp>
        <p:nvSpPr>
          <p:cNvPr id="6" name="TextBox 5">
            <a:extLst>
              <a:ext uri="{FF2B5EF4-FFF2-40B4-BE49-F238E27FC236}">
                <a16:creationId xmlns:a16="http://schemas.microsoft.com/office/drawing/2014/main" id="{6BEB4584-630F-40B9-8A95-9829D3E2C2D8}"/>
              </a:ext>
            </a:extLst>
          </p:cNvPr>
          <p:cNvSpPr txBox="1"/>
          <p:nvPr/>
        </p:nvSpPr>
        <p:spPr>
          <a:xfrm>
            <a:off x="838200" y="1846797"/>
            <a:ext cx="936977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Thermography measured the temperature of the object from infrared radiation which is characterized through wavelength (λ).</a:t>
            </a:r>
          </a:p>
          <a:p>
            <a:pPr marL="285750" indent="-285750">
              <a:buFont typeface="Arial" panose="020B0604020202020204" pitchFamily="34" charset="0"/>
              <a:buChar char="•"/>
            </a:pPr>
            <a:endParaRPr lang="en-IN" dirty="0"/>
          </a:p>
        </p:txBody>
      </p:sp>
      <p:pic>
        <p:nvPicPr>
          <p:cNvPr id="14" name="Picture 13">
            <a:extLst>
              <a:ext uri="{FF2B5EF4-FFF2-40B4-BE49-F238E27FC236}">
                <a16:creationId xmlns:a16="http://schemas.microsoft.com/office/drawing/2014/main" id="{3EB3D6E0-F2B3-4773-B8B3-96D93EDB19AC}"/>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5" name="Picture 14">
            <a:extLst>
              <a:ext uri="{FF2B5EF4-FFF2-40B4-BE49-F238E27FC236}">
                <a16:creationId xmlns:a16="http://schemas.microsoft.com/office/drawing/2014/main" id="{6DAA88A8-CFF8-4C1D-89FA-96ED2F716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pic>
        <p:nvPicPr>
          <p:cNvPr id="4" name="Picture 3">
            <a:extLst>
              <a:ext uri="{FF2B5EF4-FFF2-40B4-BE49-F238E27FC236}">
                <a16:creationId xmlns:a16="http://schemas.microsoft.com/office/drawing/2014/main" id="{AA94300E-CA89-4374-9AD9-A5793BB261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3044" y="2835469"/>
            <a:ext cx="6103463" cy="2094620"/>
          </a:xfrm>
          <a:prstGeom prst="rect">
            <a:avLst/>
          </a:prstGeom>
        </p:spPr>
      </p:pic>
      <p:sp>
        <p:nvSpPr>
          <p:cNvPr id="16" name="TextBox 15">
            <a:extLst>
              <a:ext uri="{FF2B5EF4-FFF2-40B4-BE49-F238E27FC236}">
                <a16:creationId xmlns:a16="http://schemas.microsoft.com/office/drawing/2014/main" id="{94F5C8DB-522B-4FD6-B115-7F0E61FD4836}"/>
              </a:ext>
            </a:extLst>
          </p:cNvPr>
          <p:cNvSpPr txBox="1"/>
          <p:nvPr/>
        </p:nvSpPr>
        <p:spPr>
          <a:xfrm>
            <a:off x="838200" y="2854681"/>
            <a:ext cx="486124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radiation from the object depends on the emissivity. </a:t>
            </a:r>
          </a:p>
          <a:p>
            <a:pPr marL="285750" indent="-285750">
              <a:buFont typeface="Arial" panose="020B0604020202020204" pitchFamily="34" charset="0"/>
              <a:buChar char="•"/>
            </a:pPr>
            <a:r>
              <a:rPr lang="en-US" dirty="0"/>
              <a:t>Emissivity is the measure of the emitted thermal energy with respect to a black body.</a:t>
            </a:r>
          </a:p>
          <a:p>
            <a:pPr marL="285750" indent="-285750">
              <a:buFont typeface="Arial" panose="020B0604020202020204" pitchFamily="34" charset="0"/>
              <a:buChar char="•"/>
            </a:pPr>
            <a:r>
              <a:rPr lang="en-US" dirty="0"/>
              <a:t>Atmospheric window takes into consideration the loss of thermal energy to the surrounding atmosphere.</a:t>
            </a:r>
          </a:p>
          <a:p>
            <a:pPr marL="285750" indent="-285750">
              <a:buFont typeface="Arial" panose="020B0604020202020204" pitchFamily="34" charset="0"/>
              <a:buChar char="•"/>
            </a:pPr>
            <a:endParaRPr lang="en-IN" dirty="0"/>
          </a:p>
        </p:txBody>
      </p:sp>
      <p:sp>
        <p:nvSpPr>
          <p:cNvPr id="17" name="TextBox 16">
            <a:extLst>
              <a:ext uri="{FF2B5EF4-FFF2-40B4-BE49-F238E27FC236}">
                <a16:creationId xmlns:a16="http://schemas.microsoft.com/office/drawing/2014/main" id="{67C11472-0F48-435E-B54F-8910C22E8BDE}"/>
              </a:ext>
            </a:extLst>
          </p:cNvPr>
          <p:cNvSpPr txBox="1"/>
          <p:nvPr/>
        </p:nvSpPr>
        <p:spPr>
          <a:xfrm>
            <a:off x="6173637" y="5593171"/>
            <a:ext cx="5413696" cy="369332"/>
          </a:xfrm>
          <a:prstGeom prst="rect">
            <a:avLst/>
          </a:prstGeom>
          <a:noFill/>
        </p:spPr>
        <p:txBody>
          <a:bodyPr wrap="square" rtlCol="0">
            <a:spAutoFit/>
          </a:bodyPr>
          <a:lstStyle/>
          <a:p>
            <a:r>
              <a:rPr lang="en-US" dirty="0"/>
              <a:t>Where </a:t>
            </a:r>
            <a:r>
              <a:rPr lang="el-GR" dirty="0">
                <a:latin typeface="Times New Roman" panose="02020603050405020304" pitchFamily="18" charset="0"/>
                <a:cs typeface="Times New Roman" panose="02020603050405020304" pitchFamily="18" charset="0"/>
              </a:rPr>
              <a:t>τ</a:t>
            </a:r>
            <a:r>
              <a:rPr lang="en-US" dirty="0">
                <a:latin typeface="Times New Roman" panose="02020603050405020304" pitchFamily="18" charset="0"/>
                <a:cs typeface="Times New Roman" panose="02020603050405020304" pitchFamily="18" charset="0"/>
              </a:rPr>
              <a:t> =</a:t>
            </a:r>
            <a:r>
              <a:rPr lang="en-IN" dirty="0">
                <a:latin typeface="CMR12"/>
                <a:cs typeface="Times New Roman" panose="02020603050405020304" pitchFamily="18" charset="0"/>
              </a:rPr>
              <a:t>T</a:t>
            </a:r>
            <a:r>
              <a:rPr lang="en-IN" sz="1800" b="0" i="0" u="none" strike="noStrike" baseline="0" dirty="0">
                <a:latin typeface="CMR12"/>
              </a:rPr>
              <a:t>ransmittance</a:t>
            </a:r>
            <a:r>
              <a:rPr lang="en-US" dirty="0">
                <a:latin typeface="CMR12"/>
              </a:rPr>
              <a:t>,</a:t>
            </a:r>
            <a:r>
              <a:rPr lang="el-GR" dirty="0">
                <a:latin typeface="Times New Roman" panose="02020603050405020304" pitchFamily="18" charset="0"/>
                <a:cs typeface="Times New Roman" panose="02020603050405020304" pitchFamily="18" charset="0"/>
              </a:rPr>
              <a:t>ε</a:t>
            </a:r>
            <a:r>
              <a:rPr lang="en-US" dirty="0">
                <a:latin typeface="Times New Roman" panose="02020603050405020304" pitchFamily="18" charset="0"/>
                <a:cs typeface="Times New Roman" panose="02020603050405020304" pitchFamily="18" charset="0"/>
              </a:rPr>
              <a:t> =</a:t>
            </a:r>
            <a:r>
              <a:rPr lang="en-US" dirty="0">
                <a:latin typeface="CMR12"/>
                <a:cs typeface="Times New Roman" panose="02020603050405020304" pitchFamily="18" charset="0"/>
              </a:rPr>
              <a:t>E</a:t>
            </a:r>
            <a:r>
              <a:rPr lang="en-US" dirty="0">
                <a:latin typeface="CMR12"/>
              </a:rPr>
              <a:t>missivity ,T = Temperature</a:t>
            </a:r>
            <a:endParaRPr lang="en-IN" dirty="0"/>
          </a:p>
        </p:txBody>
      </p:sp>
      <p:sp>
        <p:nvSpPr>
          <p:cNvPr id="18" name="TextBox 17">
            <a:extLst>
              <a:ext uri="{FF2B5EF4-FFF2-40B4-BE49-F238E27FC236}">
                <a16:creationId xmlns:a16="http://schemas.microsoft.com/office/drawing/2014/main" id="{8DBB94A4-0E1E-4B50-B176-2488A007A87F}"/>
              </a:ext>
            </a:extLst>
          </p:cNvPr>
          <p:cNvSpPr txBox="1"/>
          <p:nvPr/>
        </p:nvSpPr>
        <p:spPr>
          <a:xfrm>
            <a:off x="7031720" y="5099198"/>
            <a:ext cx="3976382" cy="369332"/>
          </a:xfrm>
          <a:prstGeom prst="rect">
            <a:avLst/>
          </a:prstGeom>
          <a:noFill/>
        </p:spPr>
        <p:txBody>
          <a:bodyPr wrap="square" rtlCol="0">
            <a:spAutoFit/>
          </a:bodyPr>
          <a:lstStyle/>
          <a:p>
            <a:r>
              <a:rPr lang="en-US" dirty="0"/>
              <a:t>Illustration of atmospheric window [2]</a:t>
            </a:r>
            <a:endParaRPr lang="en-IN" dirty="0"/>
          </a:p>
        </p:txBody>
      </p:sp>
    </p:spTree>
    <p:extLst>
      <p:ext uri="{BB962C8B-B14F-4D97-AF65-F5344CB8AC3E}">
        <p14:creationId xmlns:p14="http://schemas.microsoft.com/office/powerpoint/2010/main" val="167505350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40</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53998"/>
          </a:xfrm>
          <a:prstGeom prst="rect">
            <a:avLst/>
          </a:prstGeom>
          <a:noFill/>
        </p:spPr>
        <p:txBody>
          <a:bodyPr wrap="square" rtlCol="0">
            <a:spAutoFit/>
          </a:bodyPr>
          <a:lstStyle/>
          <a:p>
            <a:r>
              <a:rPr lang="en-US" sz="3000" b="1" dirty="0">
                <a:solidFill>
                  <a:srgbClr val="0A64A2"/>
                </a:solidFill>
              </a:rPr>
              <a:t>Conclusion</a:t>
            </a:r>
            <a:endParaRPr lang="en-IN" sz="3200" b="1" dirty="0">
              <a:solidFill>
                <a:srgbClr val="0A64A2"/>
              </a:solidFill>
            </a:endParaRPr>
          </a:p>
        </p:txBody>
      </p:sp>
      <p:sp>
        <p:nvSpPr>
          <p:cNvPr id="3" name="TextBox 2">
            <a:extLst>
              <a:ext uri="{FF2B5EF4-FFF2-40B4-BE49-F238E27FC236}">
                <a16:creationId xmlns:a16="http://schemas.microsoft.com/office/drawing/2014/main" id="{220C7684-A424-41F2-BB33-592587E0B9C5}"/>
              </a:ext>
            </a:extLst>
          </p:cNvPr>
          <p:cNvSpPr txBox="1"/>
          <p:nvPr/>
        </p:nvSpPr>
        <p:spPr>
          <a:xfrm>
            <a:off x="752618" y="1705878"/>
            <a:ext cx="10686764" cy="337335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Extraction of thermograms without any other software and seamlessly integrated it with existing code.</a:t>
            </a:r>
          </a:p>
          <a:p>
            <a:pPr marL="285750" indent="-285750" algn="just">
              <a:lnSpc>
                <a:spcPct val="150000"/>
              </a:lnSpc>
              <a:buFont typeface="Arial" panose="020B0604020202020204" pitchFamily="34" charset="0"/>
              <a:buChar char="•"/>
            </a:pPr>
            <a:r>
              <a:rPr lang="en-US" dirty="0"/>
              <a:t>Existing code is modified to support a big data framework and GUI is developed for data extraction.</a:t>
            </a:r>
          </a:p>
          <a:p>
            <a:pPr marL="285750" indent="-285750" algn="just">
              <a:lnSpc>
                <a:spcPct val="150000"/>
              </a:lnSpc>
              <a:buFont typeface="Arial" panose="020B0604020202020204" pitchFamily="34" charset="0"/>
              <a:buChar char="•"/>
            </a:pPr>
            <a:r>
              <a:rPr lang="en-US" dirty="0"/>
              <a:t>Extracted features from thermograms using object segmentation algorithms like U-Net, FCN8, and PSP.</a:t>
            </a:r>
          </a:p>
          <a:p>
            <a:pPr marL="285750" indent="-285750" algn="just">
              <a:lnSpc>
                <a:spcPct val="150000"/>
              </a:lnSpc>
              <a:buFont typeface="Arial" panose="020B0604020202020204" pitchFamily="34" charset="0"/>
              <a:buChar char="•"/>
            </a:pPr>
            <a:r>
              <a:rPr lang="en-US" dirty="0"/>
              <a:t>The object segmentation models are trained with augmented data to improve their robustness and flexibility.</a:t>
            </a:r>
          </a:p>
          <a:p>
            <a:pPr marL="285750" indent="-285750" algn="just">
              <a:lnSpc>
                <a:spcPct val="150000"/>
              </a:lnSpc>
              <a:buFont typeface="Arial" panose="020B0604020202020204" pitchFamily="34" charset="0"/>
              <a:buChar char="•"/>
            </a:pPr>
            <a:r>
              <a:rPr lang="en-US" dirty="0"/>
              <a:t>A more varied dataset is needed to improve the robustness of the thickness and depth estimation model (50,000 samples). </a:t>
            </a:r>
          </a:p>
          <a:p>
            <a:pPr marL="285750" indent="-285750" algn="just">
              <a:lnSpc>
                <a:spcPct val="150000"/>
              </a:lnSpc>
              <a:buFont typeface="Arial" panose="020B0604020202020204" pitchFamily="34" charset="0"/>
              <a:buChar char="•"/>
            </a:pPr>
            <a:r>
              <a:rPr lang="en-US" dirty="0"/>
              <a:t>The depth estimation module is influenced by various external factors which are initial temperature, time period of heat source, etc.</a:t>
            </a:r>
            <a:endParaRPr lang="en-IN" dirty="0"/>
          </a:p>
        </p:txBody>
      </p:sp>
      <p:pic>
        <p:nvPicPr>
          <p:cNvPr id="11" name="Picture 10">
            <a:extLst>
              <a:ext uri="{FF2B5EF4-FFF2-40B4-BE49-F238E27FC236}">
                <a16:creationId xmlns:a16="http://schemas.microsoft.com/office/drawing/2014/main" id="{7CB5DAAA-AE25-4315-9E18-85DDCE6FD24E}"/>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2" name="Picture 11">
            <a:extLst>
              <a:ext uri="{FF2B5EF4-FFF2-40B4-BE49-F238E27FC236}">
                <a16:creationId xmlns:a16="http://schemas.microsoft.com/office/drawing/2014/main" id="{AB97FB01-C9E3-4627-8DBD-AEBF06548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485820142"/>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5DECAC7E-07F0-41E1-A678-4133ADB11EE7}"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41</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2943225" cy="553998"/>
          </a:xfrm>
          <a:prstGeom prst="rect">
            <a:avLst/>
          </a:prstGeom>
          <a:noFill/>
        </p:spPr>
        <p:txBody>
          <a:bodyPr wrap="square" rtlCol="0">
            <a:spAutoFit/>
          </a:bodyPr>
          <a:lstStyle/>
          <a:p>
            <a:r>
              <a:rPr lang="en-US" sz="3000" b="1" dirty="0">
                <a:solidFill>
                  <a:srgbClr val="0A64A2"/>
                </a:solidFill>
              </a:rPr>
              <a:t>References</a:t>
            </a:r>
            <a:endParaRPr lang="en-IN" sz="3000" b="1" dirty="0">
              <a:solidFill>
                <a:srgbClr val="0A64A2"/>
              </a:solidFill>
            </a:endParaRPr>
          </a:p>
        </p:txBody>
      </p:sp>
      <p:sp>
        <p:nvSpPr>
          <p:cNvPr id="3" name="TextBox 2">
            <a:extLst>
              <a:ext uri="{FF2B5EF4-FFF2-40B4-BE49-F238E27FC236}">
                <a16:creationId xmlns:a16="http://schemas.microsoft.com/office/drawing/2014/main" id="{DE16F9A7-E38E-4308-96E5-24CB31F9E02E}"/>
              </a:ext>
            </a:extLst>
          </p:cNvPr>
          <p:cNvSpPr txBox="1"/>
          <p:nvPr/>
        </p:nvSpPr>
        <p:spPr>
          <a:xfrm>
            <a:off x="947957" y="975111"/>
            <a:ext cx="10405843" cy="5355312"/>
          </a:xfrm>
          <a:prstGeom prst="rect">
            <a:avLst/>
          </a:prstGeom>
          <a:noFill/>
        </p:spPr>
        <p:txBody>
          <a:bodyPr wrap="square" rtlCol="0">
            <a:spAutoFit/>
          </a:bodyPr>
          <a:lstStyle/>
          <a:p>
            <a:pPr marL="342900" indent="-342900" algn="just">
              <a:buFont typeface="+mj-lt"/>
              <a:buAutoNum type="arabicPeriod"/>
            </a:pPr>
            <a:r>
              <a:rPr lang="en-IN" dirty="0"/>
              <a:t>A. </a:t>
            </a:r>
            <a:r>
              <a:rPr lang="en-IN" dirty="0" err="1"/>
              <a:t>Anthofer</a:t>
            </a:r>
            <a:r>
              <a:rPr lang="en-IN" dirty="0"/>
              <a:t>, P. </a:t>
            </a:r>
            <a:r>
              <a:rPr lang="en-IN" dirty="0" err="1"/>
              <a:t>K¨ogler</a:t>
            </a:r>
            <a:r>
              <a:rPr lang="en-IN" dirty="0"/>
              <a:t>, C. Friedrich, W. Lippmann, O. </a:t>
            </a:r>
            <a:r>
              <a:rPr lang="en-IN" dirty="0" err="1"/>
              <a:t>Peise</a:t>
            </a:r>
            <a:r>
              <a:rPr lang="en-IN" dirty="0"/>
              <a:t>, S. Voss, A. Hurtado, and D. </a:t>
            </a:r>
            <a:r>
              <a:rPr lang="en-IN" dirty="0" err="1"/>
              <a:t>Trimis</a:t>
            </a:r>
            <a:r>
              <a:rPr lang="en-IN" dirty="0"/>
              <a:t>, “</a:t>
            </a:r>
            <a:r>
              <a:rPr lang="en-IN" dirty="0" err="1"/>
              <a:t>Laserdekontamination</a:t>
            </a:r>
            <a:r>
              <a:rPr lang="en-IN" dirty="0"/>
              <a:t> von </a:t>
            </a:r>
            <a:r>
              <a:rPr lang="en-IN" dirty="0" err="1"/>
              <a:t>pcb-haltigen</a:t>
            </a:r>
            <a:r>
              <a:rPr lang="en-IN" dirty="0"/>
              <a:t> </a:t>
            </a:r>
            <a:r>
              <a:rPr lang="en-IN" dirty="0" err="1"/>
              <a:t>lackschichten</a:t>
            </a:r>
            <a:r>
              <a:rPr lang="en-IN" dirty="0"/>
              <a:t>,” Energy Policy, vol. 137, p. 111125, 2020</a:t>
            </a:r>
          </a:p>
          <a:p>
            <a:pPr marL="342900" indent="-342900" algn="just">
              <a:buFont typeface="+mj-lt"/>
              <a:buAutoNum type="arabicPeriod"/>
            </a:pPr>
            <a:r>
              <a:rPr lang="en-US" sz="1800" b="0" i="0" u="none" strike="noStrike" baseline="0" dirty="0"/>
              <a:t>R. </a:t>
            </a:r>
            <a:r>
              <a:rPr lang="en-US" sz="1800" b="0" i="0" u="none" strike="noStrike" baseline="0" dirty="0" err="1"/>
              <a:t>Usamentiaga</a:t>
            </a:r>
            <a:r>
              <a:rPr lang="en-US" sz="1800" b="0" i="0" u="none" strike="noStrike" baseline="0" dirty="0"/>
              <a:t> and D. F. </a:t>
            </a:r>
            <a:r>
              <a:rPr lang="en-US" sz="1800" b="0" i="0" u="none" strike="noStrike" baseline="0" dirty="0" err="1"/>
              <a:t>Garca</a:t>
            </a:r>
            <a:r>
              <a:rPr lang="en-US" sz="1800" b="0" i="0" u="none" strike="noStrike" baseline="0" dirty="0"/>
              <a:t>, \Infrared thermography sensor for temperature and speed measurement of moving material," Sensors, vol. 17, no. 5, </a:t>
            </a:r>
            <a:r>
              <a:rPr lang="en-IN" sz="1800" b="0" i="0" u="none" strike="noStrike" baseline="0" dirty="0"/>
              <a:t>p. 1157, 2017.</a:t>
            </a:r>
            <a:endParaRPr lang="en-IN" dirty="0"/>
          </a:p>
          <a:p>
            <a:pPr marL="342900" indent="-342900" algn="just">
              <a:buFont typeface="+mj-lt"/>
              <a:buAutoNum type="arabicPeriod"/>
            </a:pPr>
            <a:r>
              <a:rPr lang="en-IN" dirty="0"/>
              <a:t>K. I. Schultz, M. W. Kelly, J. J. Baker, M. H. Blackwell, M. G. Brown, C. B. </a:t>
            </a:r>
            <a:r>
              <a:rPr lang="en-IN" dirty="0" err="1"/>
              <a:t>Colonero</a:t>
            </a:r>
            <a:r>
              <a:rPr lang="en-IN" dirty="0"/>
              <a:t>, C. L. David, B. M. Tyrrell, and J. R. Wey, “Digital-pixel focal plane array technology,” Lincoln Laboratory Journal, vol. 20, no. 2, pp. 36–51, 2014</a:t>
            </a:r>
          </a:p>
          <a:p>
            <a:pPr marL="342900" indent="-342900" algn="just">
              <a:buFont typeface="+mj-lt"/>
              <a:buAutoNum type="arabicPeriod"/>
            </a:pPr>
            <a:r>
              <a:rPr lang="de-DE" dirty="0"/>
              <a:t>Andreas Pestel, Sven Eckart, and Hartmut Krause. Entwicklung eines echtzeit-</a:t>
            </a:r>
            <a:r>
              <a:rPr lang="de-DE" dirty="0" err="1"/>
              <a:t>detektionssystems</a:t>
            </a:r>
            <a:r>
              <a:rPr lang="de-DE" dirty="0"/>
              <a:t> zur </a:t>
            </a:r>
            <a:r>
              <a:rPr lang="de-DE" dirty="0" err="1"/>
              <a:t>identifizierung</a:t>
            </a:r>
            <a:r>
              <a:rPr lang="de-DE" dirty="0"/>
              <a:t> von lack- und </a:t>
            </a:r>
            <a:r>
              <a:rPr lang="de-DE" dirty="0" err="1"/>
              <a:t>farbschichten</a:t>
            </a:r>
            <a:r>
              <a:rPr lang="de-DE" dirty="0"/>
              <a:t> auf </a:t>
            </a:r>
            <a:r>
              <a:rPr lang="de-DE" dirty="0" err="1"/>
              <a:t>betonoberfl¨achen</a:t>
            </a:r>
            <a:r>
              <a:rPr lang="de-DE" dirty="0"/>
              <a:t>. 05 2021. </a:t>
            </a:r>
          </a:p>
          <a:p>
            <a:pPr marL="342900" indent="-342900" algn="just">
              <a:buFont typeface="+mj-lt"/>
              <a:buAutoNum type="arabicPeriod"/>
            </a:pPr>
            <a:r>
              <a:rPr lang="de-DE" dirty="0"/>
              <a:t>Aoun, Najib &amp; </a:t>
            </a:r>
            <a:r>
              <a:rPr lang="de-DE" dirty="0" err="1"/>
              <a:t>El'arbi</a:t>
            </a:r>
            <a:r>
              <a:rPr lang="de-DE" dirty="0"/>
              <a:t>, Maher &amp; Ben Amar, Chokri. (2012). Wavelet Transform </a:t>
            </a:r>
            <a:r>
              <a:rPr lang="de-DE" dirty="0" err="1"/>
              <a:t>Based</a:t>
            </a:r>
            <a:r>
              <a:rPr lang="de-DE" dirty="0"/>
              <a:t> Motion </a:t>
            </a:r>
            <a:r>
              <a:rPr lang="de-DE" dirty="0" err="1"/>
              <a:t>Estimation</a:t>
            </a:r>
            <a:r>
              <a:rPr lang="de-DE" dirty="0"/>
              <a:t> and </a:t>
            </a:r>
            <a:r>
              <a:rPr lang="de-DE" dirty="0" err="1"/>
              <a:t>Compensation</a:t>
            </a:r>
            <a:r>
              <a:rPr lang="de-DE" dirty="0"/>
              <a:t> </a:t>
            </a:r>
            <a:r>
              <a:rPr lang="de-DE" dirty="0" err="1"/>
              <a:t>for</a:t>
            </a:r>
            <a:r>
              <a:rPr lang="de-DE" dirty="0"/>
              <a:t> Video Coding. 10.5772/35998. </a:t>
            </a:r>
          </a:p>
          <a:p>
            <a:pPr marL="342900" indent="-342900" algn="just">
              <a:buFont typeface="+mj-lt"/>
              <a:buAutoNum type="arabicPeriod"/>
            </a:pPr>
            <a:r>
              <a:rPr lang="en-US" dirty="0"/>
              <a:t>H. Goh, “Continuous Fourier transform: A practical approach for truncated signals and suggestions for improvements in thermography,” 07 2019</a:t>
            </a:r>
          </a:p>
          <a:p>
            <a:pPr marL="342900" indent="-342900" algn="just">
              <a:buFont typeface="+mj-lt"/>
              <a:buAutoNum type="arabicPeriod"/>
            </a:pPr>
            <a:r>
              <a:rPr lang="en-US" b="0" i="0" dirty="0">
                <a:effectLst/>
              </a:rPr>
              <a:t>Yamashita, R., </a:t>
            </a:r>
            <a:r>
              <a:rPr lang="en-US" b="0" i="0" dirty="0" err="1">
                <a:effectLst/>
              </a:rPr>
              <a:t>Nishio</a:t>
            </a:r>
            <a:r>
              <a:rPr lang="en-US" b="0" i="0" dirty="0">
                <a:effectLst/>
              </a:rPr>
              <a:t>, M., Do, R.K.G. </a:t>
            </a:r>
            <a:r>
              <a:rPr lang="en-US" b="0" i="1" dirty="0">
                <a:effectLst/>
              </a:rPr>
              <a:t>et al.</a:t>
            </a:r>
            <a:r>
              <a:rPr lang="en-US" b="0" i="0" dirty="0">
                <a:effectLst/>
              </a:rPr>
              <a:t> Convolutional neural networks: an overview and application in radiology. </a:t>
            </a:r>
            <a:r>
              <a:rPr lang="en-US" b="0" i="1" dirty="0">
                <a:effectLst/>
              </a:rPr>
              <a:t>Insights Imaging</a:t>
            </a:r>
            <a:r>
              <a:rPr lang="en-US" b="0" i="0" dirty="0">
                <a:effectLst/>
              </a:rPr>
              <a:t> </a:t>
            </a:r>
            <a:r>
              <a:rPr lang="en-US" b="1" i="0" dirty="0">
                <a:effectLst/>
              </a:rPr>
              <a:t>9, </a:t>
            </a:r>
            <a:r>
              <a:rPr lang="en-US" b="0" i="0" dirty="0">
                <a:effectLst/>
              </a:rPr>
              <a:t>611–629 (2018). </a:t>
            </a:r>
            <a:r>
              <a:rPr lang="en-US" b="0" i="0" dirty="0">
                <a:effectLst/>
                <a:hlinkClick r:id="rId2">
                  <a:extLst>
                    <a:ext uri="{A12FA001-AC4F-418D-AE19-62706E023703}">
                      <ahyp:hlinkClr xmlns:ahyp="http://schemas.microsoft.com/office/drawing/2018/hyperlinkcolor" val="tx"/>
                    </a:ext>
                  </a:extLst>
                </a:hlinkClick>
              </a:rPr>
              <a:t>https://doi.org/10.1007/s13244-018-0639-9</a:t>
            </a:r>
            <a:endParaRPr lang="en-US" b="0" i="0" dirty="0">
              <a:effectLst/>
            </a:endParaRPr>
          </a:p>
          <a:p>
            <a:pPr marL="342900" indent="-342900" algn="just">
              <a:buFont typeface="+mj-lt"/>
              <a:buAutoNum type="arabicPeriod"/>
            </a:pPr>
            <a:r>
              <a:rPr lang="en-IN" dirty="0">
                <a:hlinkClick r:id="rId3">
                  <a:extLst>
                    <a:ext uri="{A12FA001-AC4F-418D-AE19-62706E023703}">
                      <ahyp:hlinkClr xmlns:ahyp="http://schemas.microsoft.com/office/drawing/2018/hyperlinkcolor" val="tx"/>
                    </a:ext>
                  </a:extLst>
                </a:hlinkClick>
              </a:rPr>
              <a:t>https://towardsdatascience.com/intuitively-understanding-convolutions-for-deep-learning-1f6f42faee1</a:t>
            </a:r>
            <a:endParaRPr lang="en-IN" dirty="0"/>
          </a:p>
          <a:p>
            <a:pPr marL="342900" indent="-342900" algn="just">
              <a:buFont typeface="+mj-lt"/>
              <a:buAutoNum type="arabicPeriod"/>
            </a:pPr>
            <a:r>
              <a:rPr lang="en-US" dirty="0">
                <a:hlinkClick r:id="rId4">
                  <a:extLst>
                    <a:ext uri="{A12FA001-AC4F-418D-AE19-62706E023703}">
                      <ahyp:hlinkClr xmlns:ahyp="http://schemas.microsoft.com/office/drawing/2018/hyperlinkcolor" val="tx"/>
                    </a:ext>
                  </a:extLst>
                </a:hlinkClick>
              </a:rPr>
              <a:t>Basics of Convolutional neural networks (weebly.com)</a:t>
            </a:r>
            <a:endParaRPr lang="en-US" dirty="0"/>
          </a:p>
          <a:p>
            <a:pPr marL="342900" indent="-342900" algn="just">
              <a:buFont typeface="+mj-lt"/>
              <a:buAutoNum type="arabicPeriod"/>
            </a:pPr>
            <a:r>
              <a:rPr lang="en-IN" dirty="0"/>
              <a:t>Batch Normalization: Accelerating Deep Network Training by Reducing Internal Covariate, Shift Sergey   and Christian </a:t>
            </a:r>
            <a:r>
              <a:rPr lang="en-IN" dirty="0" err="1"/>
              <a:t>Szegedy</a:t>
            </a:r>
            <a:endParaRPr lang="en-US" b="0" i="0" dirty="0">
              <a:effectLst/>
            </a:endParaRPr>
          </a:p>
        </p:txBody>
      </p:sp>
      <p:pic>
        <p:nvPicPr>
          <p:cNvPr id="11" name="Picture 10">
            <a:extLst>
              <a:ext uri="{FF2B5EF4-FFF2-40B4-BE49-F238E27FC236}">
                <a16:creationId xmlns:a16="http://schemas.microsoft.com/office/drawing/2014/main" id="{364627BA-0ED8-46E3-B0E7-312AA6C4F841}"/>
              </a:ext>
            </a:extLst>
          </p:cNvPr>
          <p:cNvPicPr>
            <a:picLocks noChangeAspect="1"/>
          </p:cNvPicPr>
          <p:nvPr/>
        </p:nvPicPr>
        <p:blipFill rotWithShape="1">
          <a:blip r:embed="rId5">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2" name="Picture 11">
            <a:extLst>
              <a:ext uri="{FF2B5EF4-FFF2-40B4-BE49-F238E27FC236}">
                <a16:creationId xmlns:a16="http://schemas.microsoft.com/office/drawing/2014/main" id="{42B495B3-075A-45B5-B250-6F2D952B8C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945473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5DECAC7E-07F0-41E1-A678-4133ADB11EE7}"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42</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2943225" cy="553998"/>
          </a:xfrm>
          <a:prstGeom prst="rect">
            <a:avLst/>
          </a:prstGeom>
          <a:noFill/>
        </p:spPr>
        <p:txBody>
          <a:bodyPr wrap="square" rtlCol="0">
            <a:spAutoFit/>
          </a:bodyPr>
          <a:lstStyle/>
          <a:p>
            <a:r>
              <a:rPr lang="en-US" sz="3000" b="1" dirty="0">
                <a:solidFill>
                  <a:srgbClr val="0A64A2"/>
                </a:solidFill>
              </a:rPr>
              <a:t>References</a:t>
            </a:r>
            <a:endParaRPr lang="en-IN" sz="3000" b="1" dirty="0">
              <a:solidFill>
                <a:srgbClr val="0A64A2"/>
              </a:solidFill>
            </a:endParaRPr>
          </a:p>
        </p:txBody>
      </p:sp>
      <p:sp>
        <p:nvSpPr>
          <p:cNvPr id="3" name="TextBox 2">
            <a:extLst>
              <a:ext uri="{FF2B5EF4-FFF2-40B4-BE49-F238E27FC236}">
                <a16:creationId xmlns:a16="http://schemas.microsoft.com/office/drawing/2014/main" id="{DE16F9A7-E38E-4308-96E5-24CB31F9E02E}"/>
              </a:ext>
            </a:extLst>
          </p:cNvPr>
          <p:cNvSpPr txBox="1"/>
          <p:nvPr/>
        </p:nvSpPr>
        <p:spPr>
          <a:xfrm>
            <a:off x="1036513" y="975111"/>
            <a:ext cx="10213124" cy="4247317"/>
          </a:xfrm>
          <a:prstGeom prst="rect">
            <a:avLst/>
          </a:prstGeom>
          <a:noFill/>
        </p:spPr>
        <p:txBody>
          <a:bodyPr wrap="square" rtlCol="0">
            <a:spAutoFit/>
          </a:bodyPr>
          <a:lstStyle/>
          <a:p>
            <a:pPr marL="342900" indent="-342900" algn="just">
              <a:buFont typeface="+mj-lt"/>
              <a:buAutoNum type="arabicPeriod" startAt="11"/>
            </a:pPr>
            <a:r>
              <a:rPr lang="en-IN" dirty="0"/>
              <a:t>Batch Normalization: Accelerating Deep Network Training b y Reducing Internal Covariate, Shift Sergey        and Christian </a:t>
            </a:r>
            <a:r>
              <a:rPr lang="en-IN" dirty="0" err="1"/>
              <a:t>Szegedy</a:t>
            </a:r>
            <a:endParaRPr lang="en-US" sz="1800" b="0" i="0" strike="noStrike" baseline="0" dirty="0"/>
          </a:p>
          <a:p>
            <a:pPr marL="342900" indent="-342900" algn="just">
              <a:buFont typeface="+mj-lt"/>
              <a:buAutoNum type="arabicPeriod" startAt="11"/>
            </a:pPr>
            <a:r>
              <a:rPr lang="en-US" sz="1800" b="0" i="0" strike="noStrike" baseline="0" dirty="0"/>
              <a:t>Dropout: A Simple Way to Prevent Neural Networks from </a:t>
            </a:r>
            <a:r>
              <a:rPr lang="en-IN" sz="1800" b="0" i="0" strike="noStrike" baseline="0" dirty="0"/>
              <a:t>Overfitting,</a:t>
            </a:r>
            <a:r>
              <a:rPr lang="fi-FI" sz="1800" b="0" i="0" strike="noStrike" baseline="0" dirty="0"/>
              <a:t> Nitish Srivastava,</a:t>
            </a:r>
            <a:r>
              <a:rPr lang="en-US" sz="1800" b="0" i="0" strike="noStrike" baseline="0" dirty="0" err="1"/>
              <a:t>Georey</a:t>
            </a:r>
            <a:r>
              <a:rPr lang="en-US" sz="1800" b="0" i="0" strike="noStrike" baseline="0" dirty="0"/>
              <a:t> Hinton</a:t>
            </a:r>
            <a:r>
              <a:rPr lang="en-US" dirty="0"/>
              <a:t>,</a:t>
            </a:r>
            <a:r>
              <a:rPr lang="en-IN" sz="1800" b="0" i="0" strike="noStrike" baseline="0" dirty="0"/>
              <a:t>Alex </a:t>
            </a:r>
            <a:r>
              <a:rPr lang="en-IN" sz="1800" b="0" i="0" strike="noStrike" baseline="0" dirty="0" err="1"/>
              <a:t>Krizhevsky</a:t>
            </a:r>
            <a:r>
              <a:rPr lang="en-IN" dirty="0"/>
              <a:t>,</a:t>
            </a:r>
            <a:r>
              <a:rPr lang="sv-SE" sz="1800" b="0" i="0" strike="noStrike" baseline="0" dirty="0"/>
              <a:t>Ilya Sutskever</a:t>
            </a:r>
            <a:r>
              <a:rPr lang="sv-SE" dirty="0"/>
              <a:t>,</a:t>
            </a:r>
            <a:r>
              <a:rPr lang="en-IN" sz="1800" b="0" i="0" strike="noStrike" baseline="0" dirty="0"/>
              <a:t>Ruslan </a:t>
            </a:r>
            <a:r>
              <a:rPr lang="en-IN" sz="1800" b="0" i="0" strike="noStrike" baseline="0" dirty="0" err="1"/>
              <a:t>Salakhutdinov</a:t>
            </a:r>
            <a:r>
              <a:rPr lang="en-IN" dirty="0"/>
              <a:t>. </a:t>
            </a:r>
            <a:r>
              <a:rPr lang="en-US" sz="1800" b="0" i="0" strike="noStrike" baseline="0" dirty="0"/>
              <a:t>Journal of Machine Learning Research</a:t>
            </a:r>
          </a:p>
          <a:p>
            <a:pPr marL="342900" indent="-342900" algn="just">
              <a:buFont typeface="+mj-lt"/>
              <a:buAutoNum type="arabicPeriod" startAt="11"/>
            </a:pPr>
            <a:r>
              <a:rPr lang="en-US" dirty="0">
                <a:hlinkClick r:id="rId2">
                  <a:extLst>
                    <a:ext uri="{A12FA001-AC4F-418D-AE19-62706E023703}">
                      <ahyp:hlinkClr xmlns:ahyp="http://schemas.microsoft.com/office/drawing/2018/hyperlinkcolor" val="tx"/>
                    </a:ext>
                  </a:extLst>
                </a:hlinkClick>
              </a:rPr>
              <a:t>12 Main Dropout Methods: Mathematical and Visual Explanation for DNNs, CNNs, and RNNs | by ⭐Axel </a:t>
            </a:r>
            <a:r>
              <a:rPr lang="en-US" dirty="0" err="1">
                <a:hlinkClick r:id="rId2">
                  <a:extLst>
                    <a:ext uri="{A12FA001-AC4F-418D-AE19-62706E023703}">
                      <ahyp:hlinkClr xmlns:ahyp="http://schemas.microsoft.com/office/drawing/2018/hyperlinkcolor" val="tx"/>
                    </a:ext>
                  </a:extLst>
                </a:hlinkClick>
              </a:rPr>
              <a:t>Thevenot</a:t>
            </a:r>
            <a:r>
              <a:rPr lang="en-US" dirty="0">
                <a:hlinkClick r:id="rId2">
                  <a:extLst>
                    <a:ext uri="{A12FA001-AC4F-418D-AE19-62706E023703}">
                      <ahyp:hlinkClr xmlns:ahyp="http://schemas.microsoft.com/office/drawing/2018/hyperlinkcolor" val="tx"/>
                    </a:ext>
                  </a:extLst>
                </a:hlinkClick>
              </a:rPr>
              <a:t> | Towards Data Science</a:t>
            </a:r>
            <a:endParaRPr lang="en-US" dirty="0"/>
          </a:p>
          <a:p>
            <a:pPr marL="342900" indent="-342900" algn="just">
              <a:buFont typeface="+mj-lt"/>
              <a:buAutoNum type="arabicPeriod" startAt="11"/>
            </a:pPr>
            <a:r>
              <a:rPr lang="en-US" dirty="0"/>
              <a:t>Z. Hamdi, M. Brandmeier, and C. Straub, “Forest damage assessment using deep learning on high resolution remote sensing data,” Remote Sensing, vol. 11, 08 2019. </a:t>
            </a:r>
          </a:p>
          <a:p>
            <a:pPr marL="342900" indent="-342900" algn="just">
              <a:buFont typeface="+mj-lt"/>
              <a:buAutoNum type="arabicPeriod" startAt="11"/>
            </a:pPr>
            <a:r>
              <a:rPr lang="en-IN" dirty="0">
                <a:hlinkClick r:id="rId3">
                  <a:extLst>
                    <a:ext uri="{A12FA001-AC4F-418D-AE19-62706E023703}">
                      <ahyp:hlinkClr xmlns:ahyp="http://schemas.microsoft.com/office/drawing/2018/hyperlinkcolor" val="tx"/>
                    </a:ext>
                  </a:extLst>
                </a:hlinkClick>
              </a:rPr>
              <a:t>Deep Learning: Recurrent Neural Networks | by Pedro Borges | </a:t>
            </a:r>
            <a:r>
              <a:rPr lang="en-IN" dirty="0" err="1">
                <a:hlinkClick r:id="rId3">
                  <a:extLst>
                    <a:ext uri="{A12FA001-AC4F-418D-AE19-62706E023703}">
                      <ahyp:hlinkClr xmlns:ahyp="http://schemas.microsoft.com/office/drawing/2018/hyperlinkcolor" val="tx"/>
                    </a:ext>
                  </a:extLst>
                </a:hlinkClick>
              </a:rPr>
              <a:t>deeplearningbrasilia</a:t>
            </a:r>
            <a:r>
              <a:rPr lang="en-IN" dirty="0">
                <a:hlinkClick r:id="rId3">
                  <a:extLst>
                    <a:ext uri="{A12FA001-AC4F-418D-AE19-62706E023703}">
                      <ahyp:hlinkClr xmlns:ahyp="http://schemas.microsoft.com/office/drawing/2018/hyperlinkcolor" val="tx"/>
                    </a:ext>
                  </a:extLst>
                </a:hlinkClick>
              </a:rPr>
              <a:t> | Medium</a:t>
            </a:r>
            <a:endParaRPr lang="en-IN" dirty="0"/>
          </a:p>
          <a:p>
            <a:pPr marL="342900" indent="-342900" algn="just">
              <a:buFont typeface="+mj-lt"/>
              <a:buAutoNum type="arabicPeriod" startAt="11"/>
            </a:pPr>
            <a:r>
              <a:rPr lang="en-US" dirty="0" err="1"/>
              <a:t>Gridach</a:t>
            </a:r>
            <a:r>
              <a:rPr lang="en-US" dirty="0"/>
              <a:t>, Mourad. (2016). Character-Aware Neural Networks for Arabic Named Entity Recognition for Social Media. </a:t>
            </a:r>
          </a:p>
          <a:p>
            <a:pPr marL="342900" indent="-342900" algn="just">
              <a:buFont typeface="+mj-lt"/>
              <a:buAutoNum type="arabicPeriod" startAt="11"/>
            </a:pPr>
            <a:r>
              <a:rPr lang="en-IN" sz="1800" b="0" i="0" strike="noStrike" baseline="0" dirty="0"/>
              <a:t>H. Zhao, J. Shi, X. Qi, X. Wang, and J. Jia, \Pyramid scene parsing network,“ </a:t>
            </a:r>
            <a:r>
              <a:rPr lang="en-US" sz="1800" b="0" i="0" strike="noStrike" baseline="0" dirty="0"/>
              <a:t>in Proceedings of the IEEE conference on computer vision and pattern </a:t>
            </a:r>
            <a:r>
              <a:rPr lang="en-IN" sz="1800" b="0" i="0" strike="noStrike" baseline="0" dirty="0"/>
              <a:t>recognition, pp. 2881{2890, 2017}.</a:t>
            </a:r>
            <a:endParaRPr lang="en-US" dirty="0"/>
          </a:p>
          <a:p>
            <a:pPr marL="342900" indent="-342900" algn="just">
              <a:buFont typeface="+mj-lt"/>
              <a:buAutoNum type="arabicPeriod" startAt="11"/>
            </a:pPr>
            <a:r>
              <a:rPr lang="en-IN" sz="1800" b="0" i="0" strike="noStrike" baseline="0" dirty="0"/>
              <a:t>S. </a:t>
            </a:r>
            <a:r>
              <a:rPr lang="en-IN" sz="1800" b="0" i="0" strike="noStrike" baseline="0" dirty="0" err="1"/>
              <a:t>Piramanayagam</a:t>
            </a:r>
            <a:r>
              <a:rPr lang="en-IN" sz="1800" b="0" i="0" strike="noStrike" baseline="0" dirty="0"/>
              <a:t>, E. </a:t>
            </a:r>
            <a:r>
              <a:rPr lang="en-IN" sz="1800" b="0" i="0" strike="noStrike" baseline="0" dirty="0" err="1"/>
              <a:t>Saber</a:t>
            </a:r>
            <a:r>
              <a:rPr lang="en-IN" sz="1800" b="0" i="0" strike="noStrike" baseline="0" dirty="0"/>
              <a:t>, W. </a:t>
            </a:r>
            <a:r>
              <a:rPr lang="en-IN" sz="1800" b="0" i="0" strike="noStrike" baseline="0" dirty="0" err="1"/>
              <a:t>Schwartzkopf</a:t>
            </a:r>
            <a:r>
              <a:rPr lang="en-IN" sz="1800" b="0" i="0" strike="noStrike" baseline="0" dirty="0"/>
              <a:t>, and F. Koehler, \Supervised </a:t>
            </a:r>
            <a:r>
              <a:rPr lang="en-US" sz="1800" b="0" i="0" strike="noStrike" baseline="0" dirty="0"/>
              <a:t>classification of </a:t>
            </a:r>
            <a:r>
              <a:rPr lang="en-US" sz="1800" b="0" i="0" strike="noStrike" baseline="0" dirty="0" err="1"/>
              <a:t>multisensor</a:t>
            </a:r>
            <a:r>
              <a:rPr lang="en-US" sz="1800" b="0" i="0" strike="noStrike" baseline="0" dirty="0"/>
              <a:t> remotely sensed images using a deep learning </a:t>
            </a:r>
            <a:r>
              <a:rPr lang="en-IN" sz="1800" b="0" i="0" strike="noStrike" baseline="0" dirty="0"/>
              <a:t>framework," Remote Sensing, vol. 10, p. 1429, 09 2018</a:t>
            </a:r>
            <a:endParaRPr lang="en-US" dirty="0"/>
          </a:p>
        </p:txBody>
      </p:sp>
      <p:pic>
        <p:nvPicPr>
          <p:cNvPr id="11" name="Picture 10">
            <a:extLst>
              <a:ext uri="{FF2B5EF4-FFF2-40B4-BE49-F238E27FC236}">
                <a16:creationId xmlns:a16="http://schemas.microsoft.com/office/drawing/2014/main" id="{97F055AA-2E19-4AEB-9CD7-22433A02F05E}"/>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2" name="Picture 11">
            <a:extLst>
              <a:ext uri="{FF2B5EF4-FFF2-40B4-BE49-F238E27FC236}">
                <a16:creationId xmlns:a16="http://schemas.microsoft.com/office/drawing/2014/main" id="{9BB592B7-7BD9-433D-9BAA-3DEBB7E61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48777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A64A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383816-8DBE-4615-90FF-D9C8B9CDEB8C}"/>
              </a:ext>
            </a:extLst>
          </p:cNvPr>
          <p:cNvSpPr txBox="1"/>
          <p:nvPr/>
        </p:nvSpPr>
        <p:spPr>
          <a:xfrm>
            <a:off x="4869180" y="3105834"/>
            <a:ext cx="2547620" cy="646331"/>
          </a:xfrm>
          <a:prstGeom prst="rect">
            <a:avLst/>
          </a:prstGeom>
          <a:noFill/>
        </p:spPr>
        <p:txBody>
          <a:bodyPr wrap="square" rtlCol="0">
            <a:spAutoFit/>
          </a:bodyPr>
          <a:lstStyle/>
          <a:p>
            <a:r>
              <a:rPr lang="en-US" sz="3600" b="1" dirty="0">
                <a:solidFill>
                  <a:schemeClr val="bg1"/>
                </a:solidFill>
              </a:rPr>
              <a:t>THANK YOU </a:t>
            </a:r>
            <a:endParaRPr lang="en-IN" sz="3600" b="1" dirty="0">
              <a:solidFill>
                <a:schemeClr val="bg1"/>
              </a:solidFill>
            </a:endParaRPr>
          </a:p>
        </p:txBody>
      </p:sp>
    </p:spTree>
    <p:extLst>
      <p:ext uri="{BB962C8B-B14F-4D97-AF65-F5344CB8AC3E}">
        <p14:creationId xmlns:p14="http://schemas.microsoft.com/office/powerpoint/2010/main" val="3371311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5DECAC7E-07F0-41E1-A678-4133ADB11EE7}"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44</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2943225" cy="553998"/>
          </a:xfrm>
          <a:prstGeom prst="rect">
            <a:avLst/>
          </a:prstGeom>
          <a:noFill/>
        </p:spPr>
        <p:txBody>
          <a:bodyPr wrap="square" rtlCol="0">
            <a:spAutoFit/>
          </a:bodyPr>
          <a:lstStyle/>
          <a:p>
            <a:r>
              <a:rPr lang="en-US" sz="3000" b="1" dirty="0">
                <a:solidFill>
                  <a:srgbClr val="0A64A2"/>
                </a:solidFill>
              </a:rPr>
              <a:t>DEMO</a:t>
            </a:r>
            <a:endParaRPr lang="en-IN" sz="3000" b="1" dirty="0">
              <a:solidFill>
                <a:srgbClr val="0A64A2"/>
              </a:solidFill>
            </a:endParaRPr>
          </a:p>
        </p:txBody>
      </p:sp>
      <p:pic>
        <p:nvPicPr>
          <p:cNvPr id="11" name="Picture 10">
            <a:extLst>
              <a:ext uri="{FF2B5EF4-FFF2-40B4-BE49-F238E27FC236}">
                <a16:creationId xmlns:a16="http://schemas.microsoft.com/office/drawing/2014/main" id="{97F055AA-2E19-4AEB-9CD7-22433A02F05E}"/>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2" name="Picture 11">
            <a:extLst>
              <a:ext uri="{FF2B5EF4-FFF2-40B4-BE49-F238E27FC236}">
                <a16:creationId xmlns:a16="http://schemas.microsoft.com/office/drawing/2014/main" id="{9BB592B7-7BD9-433D-9BAA-3DEBB7E61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
        <p:nvSpPr>
          <p:cNvPr id="4" name="TextBox 3">
            <a:extLst>
              <a:ext uri="{FF2B5EF4-FFF2-40B4-BE49-F238E27FC236}">
                <a16:creationId xmlns:a16="http://schemas.microsoft.com/office/drawing/2014/main" id="{B973E4EE-73FE-43F5-91CB-5EC1BD74DEE5}"/>
              </a:ext>
            </a:extLst>
          </p:cNvPr>
          <p:cNvSpPr txBox="1"/>
          <p:nvPr/>
        </p:nvSpPr>
        <p:spPr>
          <a:xfrm>
            <a:off x="1162050" y="2413337"/>
            <a:ext cx="874971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Data Extraction</a:t>
            </a:r>
          </a:p>
          <a:p>
            <a:pPr marL="285750" indent="-285750">
              <a:buFont typeface="Arial" panose="020B0604020202020204" pitchFamily="34" charset="0"/>
              <a:buChar char="•"/>
            </a:pPr>
            <a:r>
              <a:rPr lang="en-US" dirty="0"/>
              <a:t>Thermal profile</a:t>
            </a:r>
          </a:p>
          <a:p>
            <a:pPr marL="285750" indent="-285750">
              <a:buFont typeface="Arial" panose="020B0604020202020204" pitchFamily="34" charset="0"/>
              <a:buChar char="•"/>
            </a:pPr>
            <a:r>
              <a:rPr lang="en-US" dirty="0"/>
              <a:t>Object segmentation</a:t>
            </a:r>
          </a:p>
          <a:p>
            <a:pPr marL="285750" indent="-285750">
              <a:buFont typeface="Arial" panose="020B0604020202020204" pitchFamily="34" charset="0"/>
              <a:buChar char="•"/>
            </a:pPr>
            <a:r>
              <a:rPr lang="en-US" dirty="0"/>
              <a:t>Depth estimation</a:t>
            </a:r>
          </a:p>
          <a:p>
            <a:pPr marL="285750" indent="-285750">
              <a:buFont typeface="Arial" panose="020B0604020202020204" pitchFamily="34" charset="0"/>
              <a:buChar char="•"/>
            </a:pPr>
            <a:r>
              <a:rPr lang="en-US" dirty="0"/>
              <a:t>Thickness estimation</a:t>
            </a:r>
          </a:p>
          <a:p>
            <a:pPr marL="285750" indent="-285750">
              <a:buFont typeface="Arial" panose="020B0604020202020204" pitchFamily="34" charset="0"/>
              <a:buChar char="•"/>
            </a:pPr>
            <a:r>
              <a:rPr lang="en-US" dirty="0"/>
              <a:t>GUI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537837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45</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9299022" cy="584775"/>
          </a:xfrm>
          <a:prstGeom prst="rect">
            <a:avLst/>
          </a:prstGeom>
          <a:noFill/>
        </p:spPr>
        <p:txBody>
          <a:bodyPr wrap="square" rtlCol="0">
            <a:spAutoFit/>
          </a:bodyPr>
          <a:lstStyle/>
          <a:p>
            <a:r>
              <a:rPr lang="en-US" sz="3200" b="1" dirty="0">
                <a:solidFill>
                  <a:srgbClr val="0A64A2"/>
                </a:solidFill>
              </a:rPr>
              <a:t>Appendix - </a:t>
            </a:r>
            <a:r>
              <a:rPr lang="en-US" sz="3000" b="1" dirty="0">
                <a:solidFill>
                  <a:srgbClr val="0A64A2"/>
                </a:solidFill>
              </a:rPr>
              <a:t>Object Segmentation - </a:t>
            </a:r>
            <a:r>
              <a:rPr lang="en-US" b="1" dirty="0">
                <a:solidFill>
                  <a:srgbClr val="0A64A2"/>
                </a:solidFill>
              </a:rPr>
              <a:t>Neural Network Basics</a:t>
            </a:r>
            <a:endParaRPr lang="en-IN" b="1" dirty="0">
              <a:solidFill>
                <a:srgbClr val="0A64A2"/>
              </a:solidFill>
            </a:endParaRPr>
          </a:p>
        </p:txBody>
      </p:sp>
      <p:sp>
        <p:nvSpPr>
          <p:cNvPr id="27" name="TextBox 26">
            <a:extLst>
              <a:ext uri="{FF2B5EF4-FFF2-40B4-BE49-F238E27FC236}">
                <a16:creationId xmlns:a16="http://schemas.microsoft.com/office/drawing/2014/main" id="{B1B70D60-A05B-435A-8322-3F15188C71F0}"/>
              </a:ext>
            </a:extLst>
          </p:cNvPr>
          <p:cNvSpPr txBox="1"/>
          <p:nvPr/>
        </p:nvSpPr>
        <p:spPr>
          <a:xfrm>
            <a:off x="742732" y="858879"/>
            <a:ext cx="2932440" cy="400110"/>
          </a:xfrm>
          <a:prstGeom prst="rect">
            <a:avLst/>
          </a:prstGeom>
          <a:noFill/>
        </p:spPr>
        <p:txBody>
          <a:bodyPr wrap="square" rtlCol="0">
            <a:spAutoFit/>
          </a:bodyPr>
          <a:lstStyle/>
          <a:p>
            <a:r>
              <a:rPr lang="en-US" sz="2000" b="1" dirty="0"/>
              <a:t>Activation function:</a:t>
            </a:r>
            <a:endParaRPr lang="en-IN" sz="2000" b="1" dirty="0"/>
          </a:p>
        </p:txBody>
      </p:sp>
      <p:pic>
        <p:nvPicPr>
          <p:cNvPr id="28" name="Picture 27">
            <a:extLst>
              <a:ext uri="{FF2B5EF4-FFF2-40B4-BE49-F238E27FC236}">
                <a16:creationId xmlns:a16="http://schemas.microsoft.com/office/drawing/2014/main" id="{32C42271-27F7-4AF3-B3F0-C2F875D47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95" y="2026472"/>
            <a:ext cx="4114801" cy="3086101"/>
          </a:xfrm>
          <a:prstGeom prst="rect">
            <a:avLst/>
          </a:prstGeom>
        </p:spPr>
      </p:pic>
      <p:sp>
        <p:nvSpPr>
          <p:cNvPr id="29" name="TextBox 28">
            <a:extLst>
              <a:ext uri="{FF2B5EF4-FFF2-40B4-BE49-F238E27FC236}">
                <a16:creationId xmlns:a16="http://schemas.microsoft.com/office/drawing/2014/main" id="{86AA6D5D-E276-47C8-8FEB-EE217281D6CB}"/>
              </a:ext>
            </a:extLst>
          </p:cNvPr>
          <p:cNvSpPr txBox="1"/>
          <p:nvPr/>
        </p:nvSpPr>
        <p:spPr>
          <a:xfrm>
            <a:off x="6694990" y="4927907"/>
            <a:ext cx="3831220" cy="369332"/>
          </a:xfrm>
          <a:prstGeom prst="rect">
            <a:avLst/>
          </a:prstGeom>
          <a:noFill/>
        </p:spPr>
        <p:txBody>
          <a:bodyPr wrap="square" rtlCol="0">
            <a:spAutoFit/>
          </a:bodyPr>
          <a:lstStyle/>
          <a:p>
            <a:r>
              <a:rPr lang="en-US" dirty="0"/>
              <a:t>Activation Function’s operation [9]</a:t>
            </a:r>
            <a:endParaRPr lang="en-IN" dirty="0"/>
          </a:p>
        </p:txBody>
      </p:sp>
      <p:pic>
        <p:nvPicPr>
          <p:cNvPr id="30" name="Picture 29">
            <a:extLst>
              <a:ext uri="{FF2B5EF4-FFF2-40B4-BE49-F238E27FC236}">
                <a16:creationId xmlns:a16="http://schemas.microsoft.com/office/drawing/2014/main" id="{77A6566C-A192-4FA3-AE57-A01FE1498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741" y="2439514"/>
            <a:ext cx="7208969" cy="2325473"/>
          </a:xfrm>
          <a:prstGeom prst="rect">
            <a:avLst/>
          </a:prstGeom>
        </p:spPr>
      </p:pic>
      <p:sp>
        <p:nvSpPr>
          <p:cNvPr id="31" name="TextBox 30">
            <a:extLst>
              <a:ext uri="{FF2B5EF4-FFF2-40B4-BE49-F238E27FC236}">
                <a16:creationId xmlns:a16="http://schemas.microsoft.com/office/drawing/2014/main" id="{23CB15A8-21A7-4B81-AA9F-0E2C3CC25A19}"/>
              </a:ext>
            </a:extLst>
          </p:cNvPr>
          <p:cNvSpPr txBox="1"/>
          <p:nvPr/>
        </p:nvSpPr>
        <p:spPr>
          <a:xfrm>
            <a:off x="1125346" y="1416598"/>
            <a:ext cx="1044036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During Forward propagation, ReLU penalizes negative values to zero. Thus reducing the computation effort.  </a:t>
            </a:r>
            <a:endParaRPr lang="en-IN"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01390EB8-CB02-4659-AA68-6DFD22E44332}"/>
              </a:ext>
            </a:extLst>
          </p:cNvPr>
          <p:cNvSpPr txBox="1"/>
          <p:nvPr/>
        </p:nvSpPr>
        <p:spPr>
          <a:xfrm>
            <a:off x="293342" y="5266404"/>
            <a:ext cx="3831220" cy="646331"/>
          </a:xfrm>
          <a:prstGeom prst="rect">
            <a:avLst/>
          </a:prstGeom>
          <a:noFill/>
        </p:spPr>
        <p:txBody>
          <a:bodyPr wrap="square" rtlCol="0">
            <a:spAutoFit/>
          </a:bodyPr>
          <a:lstStyle/>
          <a:p>
            <a:r>
              <a:rPr lang="en-US" dirty="0"/>
              <a:t>Activation Function and its derivatives feature map [9]</a:t>
            </a:r>
            <a:endParaRPr lang="en-IN" dirty="0"/>
          </a:p>
        </p:txBody>
      </p:sp>
      <p:pic>
        <p:nvPicPr>
          <p:cNvPr id="14" name="Picture 13">
            <a:extLst>
              <a:ext uri="{FF2B5EF4-FFF2-40B4-BE49-F238E27FC236}">
                <a16:creationId xmlns:a16="http://schemas.microsoft.com/office/drawing/2014/main" id="{CCD3184E-1D26-46CF-B140-B95DC025F049}"/>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5" name="Picture 14">
            <a:extLst>
              <a:ext uri="{FF2B5EF4-FFF2-40B4-BE49-F238E27FC236}">
                <a16:creationId xmlns:a16="http://schemas.microsoft.com/office/drawing/2014/main" id="{020AD130-3996-43F1-A894-3D6CFF819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7279662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46</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9609414" cy="584775"/>
          </a:xfrm>
          <a:prstGeom prst="rect">
            <a:avLst/>
          </a:prstGeom>
          <a:noFill/>
        </p:spPr>
        <p:txBody>
          <a:bodyPr wrap="square" rtlCol="0">
            <a:spAutoFit/>
          </a:bodyPr>
          <a:lstStyle/>
          <a:p>
            <a:r>
              <a:rPr lang="en-US" sz="3200" b="1" dirty="0">
                <a:solidFill>
                  <a:srgbClr val="0A64A2"/>
                </a:solidFill>
              </a:rPr>
              <a:t>Appendix - </a:t>
            </a:r>
            <a:r>
              <a:rPr lang="en-US" sz="3000" b="1" dirty="0">
                <a:solidFill>
                  <a:srgbClr val="0A64A2"/>
                </a:solidFill>
              </a:rPr>
              <a:t>Object Segmentation - </a:t>
            </a:r>
            <a:r>
              <a:rPr lang="en-US" b="1" dirty="0">
                <a:solidFill>
                  <a:srgbClr val="0A64A2"/>
                </a:solidFill>
              </a:rPr>
              <a:t>Neural Network Basics</a:t>
            </a:r>
            <a:endParaRPr lang="en-IN" b="1" dirty="0">
              <a:solidFill>
                <a:srgbClr val="0A64A2"/>
              </a:solidFill>
            </a:endParaRPr>
          </a:p>
        </p:txBody>
      </p:sp>
      <p:sp>
        <p:nvSpPr>
          <p:cNvPr id="14" name="TextBox 13">
            <a:extLst>
              <a:ext uri="{FF2B5EF4-FFF2-40B4-BE49-F238E27FC236}">
                <a16:creationId xmlns:a16="http://schemas.microsoft.com/office/drawing/2014/main" id="{C3F6A7E7-A566-4F3E-AF9F-FBDC79DF7CED}"/>
              </a:ext>
            </a:extLst>
          </p:cNvPr>
          <p:cNvSpPr txBox="1"/>
          <p:nvPr/>
        </p:nvSpPr>
        <p:spPr>
          <a:xfrm>
            <a:off x="838200" y="941865"/>
            <a:ext cx="2476982" cy="400110"/>
          </a:xfrm>
          <a:prstGeom prst="rect">
            <a:avLst/>
          </a:prstGeom>
          <a:noFill/>
        </p:spPr>
        <p:txBody>
          <a:bodyPr wrap="square" rtlCol="0">
            <a:spAutoFit/>
          </a:bodyPr>
          <a:lstStyle/>
          <a:p>
            <a:r>
              <a:rPr lang="en-US" sz="2000" b="1" dirty="0"/>
              <a:t>  Pooling layer:</a:t>
            </a:r>
            <a:endParaRPr lang="en-IN" sz="2000" b="1" dirty="0"/>
          </a:p>
        </p:txBody>
      </p:sp>
      <p:sp>
        <p:nvSpPr>
          <p:cNvPr id="15" name="TextBox 14">
            <a:extLst>
              <a:ext uri="{FF2B5EF4-FFF2-40B4-BE49-F238E27FC236}">
                <a16:creationId xmlns:a16="http://schemas.microsoft.com/office/drawing/2014/main" id="{D8AE3AA3-B5DB-44F8-8166-96ED28FE1E74}"/>
              </a:ext>
            </a:extLst>
          </p:cNvPr>
          <p:cNvSpPr txBox="1"/>
          <p:nvPr/>
        </p:nvSpPr>
        <p:spPr>
          <a:xfrm>
            <a:off x="1181470" y="1338605"/>
            <a:ext cx="10058915"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prevent overfitting, a pooling layer is applied after the convolution layer.</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Max, Average is different types of pooling layers.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Pooling layer removes distortion in inputs and preserves essential features.</a:t>
            </a:r>
          </a:p>
        </p:txBody>
      </p:sp>
      <p:pic>
        <p:nvPicPr>
          <p:cNvPr id="16" name="Picture 15">
            <a:extLst>
              <a:ext uri="{FF2B5EF4-FFF2-40B4-BE49-F238E27FC236}">
                <a16:creationId xmlns:a16="http://schemas.microsoft.com/office/drawing/2014/main" id="{E5308A45-B55A-401B-BFBD-AD6AB1EED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270" y="2850070"/>
            <a:ext cx="4586726" cy="2041345"/>
          </a:xfrm>
          <a:prstGeom prst="rect">
            <a:avLst/>
          </a:prstGeom>
        </p:spPr>
      </p:pic>
      <p:pic>
        <p:nvPicPr>
          <p:cNvPr id="17" name="Picture 16">
            <a:extLst>
              <a:ext uri="{FF2B5EF4-FFF2-40B4-BE49-F238E27FC236}">
                <a16:creationId xmlns:a16="http://schemas.microsoft.com/office/drawing/2014/main" id="{89E3DA06-4AF0-4D89-A97D-BCB90BF17FD4}"/>
              </a:ext>
            </a:extLst>
          </p:cNvPr>
          <p:cNvPicPr>
            <a:picLocks noChangeAspect="1"/>
          </p:cNvPicPr>
          <p:nvPr/>
        </p:nvPicPr>
        <p:blipFill>
          <a:blip r:embed="rId3"/>
          <a:stretch>
            <a:fillRect/>
          </a:stretch>
        </p:blipFill>
        <p:spPr>
          <a:xfrm>
            <a:off x="6322205" y="2461575"/>
            <a:ext cx="5387194" cy="2930679"/>
          </a:xfrm>
          <a:prstGeom prst="rect">
            <a:avLst/>
          </a:prstGeom>
        </p:spPr>
      </p:pic>
      <p:sp>
        <p:nvSpPr>
          <p:cNvPr id="18" name="TextBox 17">
            <a:extLst>
              <a:ext uri="{FF2B5EF4-FFF2-40B4-BE49-F238E27FC236}">
                <a16:creationId xmlns:a16="http://schemas.microsoft.com/office/drawing/2014/main" id="{7A0D7B35-3B0E-4B8D-8563-AF536380AADC}"/>
              </a:ext>
            </a:extLst>
          </p:cNvPr>
          <p:cNvSpPr txBox="1"/>
          <p:nvPr/>
        </p:nvSpPr>
        <p:spPr>
          <a:xfrm>
            <a:off x="1764468" y="5022922"/>
            <a:ext cx="293961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Max pooling operation [8]</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E8D59A2-4C59-43F9-A2E0-86CF0FA06149}"/>
              </a:ext>
            </a:extLst>
          </p:cNvPr>
          <p:cNvSpPr txBox="1"/>
          <p:nvPr/>
        </p:nvSpPr>
        <p:spPr>
          <a:xfrm>
            <a:off x="7152640" y="5498902"/>
            <a:ext cx="411480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Polling operation to show the reduction in noise [8]</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21EA56B9-9AF4-42C1-A587-6FECA1354189}"/>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21" name="Picture 20">
            <a:extLst>
              <a:ext uri="{FF2B5EF4-FFF2-40B4-BE49-F238E27FC236}">
                <a16:creationId xmlns:a16="http://schemas.microsoft.com/office/drawing/2014/main" id="{4C0A28CD-9001-47B4-BB24-FDF596BAC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8755268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47</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8552401" cy="584775"/>
          </a:xfrm>
          <a:prstGeom prst="rect">
            <a:avLst/>
          </a:prstGeom>
          <a:noFill/>
        </p:spPr>
        <p:txBody>
          <a:bodyPr wrap="square" rtlCol="0">
            <a:spAutoFit/>
          </a:bodyPr>
          <a:lstStyle/>
          <a:p>
            <a:r>
              <a:rPr lang="en-US" sz="3200" b="1" dirty="0">
                <a:solidFill>
                  <a:srgbClr val="0A64A2"/>
                </a:solidFill>
              </a:rPr>
              <a:t>Appendix - </a:t>
            </a:r>
            <a:r>
              <a:rPr lang="en-US" sz="3000" b="1" dirty="0">
                <a:solidFill>
                  <a:srgbClr val="0A64A2"/>
                </a:solidFill>
              </a:rPr>
              <a:t>Object Segmentation - </a:t>
            </a:r>
            <a:r>
              <a:rPr lang="en-US" b="1" dirty="0">
                <a:solidFill>
                  <a:srgbClr val="0A64A2"/>
                </a:solidFill>
              </a:rPr>
              <a:t>Neural Network Basics</a:t>
            </a:r>
            <a:endParaRPr lang="en-IN" b="1" dirty="0">
              <a:solidFill>
                <a:srgbClr val="0A64A2"/>
              </a:solidFill>
            </a:endParaRPr>
          </a:p>
        </p:txBody>
      </p:sp>
      <p:sp>
        <p:nvSpPr>
          <p:cNvPr id="18" name="TextBox 17">
            <a:extLst>
              <a:ext uri="{FF2B5EF4-FFF2-40B4-BE49-F238E27FC236}">
                <a16:creationId xmlns:a16="http://schemas.microsoft.com/office/drawing/2014/main" id="{79CB7079-0B06-473B-B532-AC40F30E9FE3}"/>
              </a:ext>
            </a:extLst>
          </p:cNvPr>
          <p:cNvSpPr txBox="1"/>
          <p:nvPr/>
        </p:nvSpPr>
        <p:spPr>
          <a:xfrm>
            <a:off x="601808" y="900568"/>
            <a:ext cx="2173352" cy="400110"/>
          </a:xfrm>
          <a:prstGeom prst="rect">
            <a:avLst/>
          </a:prstGeom>
          <a:noFill/>
        </p:spPr>
        <p:txBody>
          <a:bodyPr wrap="square" rtlCol="0">
            <a:spAutoFit/>
          </a:bodyPr>
          <a:lstStyle/>
          <a:p>
            <a:r>
              <a:rPr lang="en-US" sz="2000" b="1" dirty="0"/>
              <a:t> Dropout layer:</a:t>
            </a:r>
            <a:endParaRPr lang="en-IN" sz="2000" b="1" dirty="0"/>
          </a:p>
        </p:txBody>
      </p:sp>
      <p:pic>
        <p:nvPicPr>
          <p:cNvPr id="19" name="Picture 18">
            <a:extLst>
              <a:ext uri="{FF2B5EF4-FFF2-40B4-BE49-F238E27FC236}">
                <a16:creationId xmlns:a16="http://schemas.microsoft.com/office/drawing/2014/main" id="{1EC64101-38D3-4444-8829-3FACAD391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0302" y="2324290"/>
            <a:ext cx="4829847" cy="2813911"/>
          </a:xfrm>
          <a:prstGeom prst="rect">
            <a:avLst/>
          </a:prstGeom>
        </p:spPr>
      </p:pic>
      <p:sp>
        <p:nvSpPr>
          <p:cNvPr id="20" name="TextBox 19">
            <a:extLst>
              <a:ext uri="{FF2B5EF4-FFF2-40B4-BE49-F238E27FC236}">
                <a16:creationId xmlns:a16="http://schemas.microsoft.com/office/drawing/2014/main" id="{FF42C814-8EE2-4E5A-9A0A-2D90B3D1A909}"/>
              </a:ext>
            </a:extLst>
          </p:cNvPr>
          <p:cNvSpPr txBox="1"/>
          <p:nvPr/>
        </p:nvSpPr>
        <p:spPr>
          <a:xfrm>
            <a:off x="8320717" y="5403267"/>
            <a:ext cx="2301720" cy="369332"/>
          </a:xfrm>
          <a:prstGeom prst="rect">
            <a:avLst/>
          </a:prstGeom>
          <a:noFill/>
        </p:spPr>
        <p:txBody>
          <a:bodyPr wrap="square" rtlCol="0">
            <a:spAutoFit/>
          </a:bodyPr>
          <a:lstStyle/>
          <a:p>
            <a:r>
              <a:rPr lang="en-US" dirty="0"/>
              <a:t>Dropout operation[12]  </a:t>
            </a:r>
            <a:endParaRPr lang="en-IN" dirty="0"/>
          </a:p>
        </p:txBody>
      </p:sp>
      <p:sp>
        <p:nvSpPr>
          <p:cNvPr id="22" name="TextBox 21">
            <a:extLst>
              <a:ext uri="{FF2B5EF4-FFF2-40B4-BE49-F238E27FC236}">
                <a16:creationId xmlns:a16="http://schemas.microsoft.com/office/drawing/2014/main" id="{982166A4-031C-471B-859D-B5ADC1BA9B7B}"/>
              </a:ext>
            </a:extLst>
          </p:cNvPr>
          <p:cNvSpPr txBox="1"/>
          <p:nvPr/>
        </p:nvSpPr>
        <p:spPr>
          <a:xfrm>
            <a:off x="1688484" y="1399375"/>
            <a:ext cx="953696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Dropout is a regularization technique used in NN to prevent overfitting. It lower generalization errors. </a:t>
            </a:r>
          </a:p>
        </p:txBody>
      </p:sp>
      <p:pic>
        <p:nvPicPr>
          <p:cNvPr id="24" name="Picture 23">
            <a:extLst>
              <a:ext uri="{FF2B5EF4-FFF2-40B4-BE49-F238E27FC236}">
                <a16:creationId xmlns:a16="http://schemas.microsoft.com/office/drawing/2014/main" id="{A8374F90-7C45-424A-B568-A78A6A836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88" y="2199982"/>
            <a:ext cx="5278203" cy="2968989"/>
          </a:xfrm>
          <a:prstGeom prst="rect">
            <a:avLst/>
          </a:prstGeom>
        </p:spPr>
      </p:pic>
      <p:sp>
        <p:nvSpPr>
          <p:cNvPr id="26" name="TextBox 25">
            <a:extLst>
              <a:ext uri="{FF2B5EF4-FFF2-40B4-BE49-F238E27FC236}">
                <a16:creationId xmlns:a16="http://schemas.microsoft.com/office/drawing/2014/main" id="{B39E2805-5756-456C-9867-77E37834749B}"/>
              </a:ext>
            </a:extLst>
          </p:cNvPr>
          <p:cNvSpPr txBox="1"/>
          <p:nvPr/>
        </p:nvSpPr>
        <p:spPr>
          <a:xfrm>
            <a:off x="2040729" y="5360222"/>
            <a:ext cx="2301720" cy="923330"/>
          </a:xfrm>
          <a:prstGeom prst="rect">
            <a:avLst/>
          </a:prstGeom>
          <a:noFill/>
        </p:spPr>
        <p:txBody>
          <a:bodyPr wrap="square" rtlCol="0">
            <a:spAutoFit/>
          </a:bodyPr>
          <a:lstStyle/>
          <a:p>
            <a:r>
              <a:rPr lang="en-US" dirty="0"/>
              <a:t>Max pooling operation combined with dropout layer [12]  </a:t>
            </a:r>
            <a:endParaRPr lang="en-IN" dirty="0"/>
          </a:p>
        </p:txBody>
      </p:sp>
      <p:pic>
        <p:nvPicPr>
          <p:cNvPr id="14" name="Picture 13">
            <a:extLst>
              <a:ext uri="{FF2B5EF4-FFF2-40B4-BE49-F238E27FC236}">
                <a16:creationId xmlns:a16="http://schemas.microsoft.com/office/drawing/2014/main" id="{F1FBB165-9E20-4E6A-A15B-2F5800A1DEF6}"/>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5" name="Picture 14">
            <a:extLst>
              <a:ext uri="{FF2B5EF4-FFF2-40B4-BE49-F238E27FC236}">
                <a16:creationId xmlns:a16="http://schemas.microsoft.com/office/drawing/2014/main" id="{0765C7E3-2687-4B83-8815-D6F29D657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777942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286663-64E5-4FA1-A573-8DA0C01BC69A}"/>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24964" y="6133765"/>
            <a:ext cx="572071" cy="638357"/>
          </a:xfrm>
          <a:prstGeom prst="rect">
            <a:avLst/>
          </a:prstGeom>
        </p:spPr>
      </p:pic>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48</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8355045" cy="584775"/>
          </a:xfrm>
          <a:prstGeom prst="rect">
            <a:avLst/>
          </a:prstGeom>
          <a:noFill/>
        </p:spPr>
        <p:txBody>
          <a:bodyPr wrap="square" rtlCol="0">
            <a:spAutoFit/>
          </a:bodyPr>
          <a:lstStyle/>
          <a:p>
            <a:r>
              <a:rPr lang="en-US" sz="3200" b="1" dirty="0">
                <a:solidFill>
                  <a:srgbClr val="0A64A2"/>
                </a:solidFill>
              </a:rPr>
              <a:t>Appendix - </a:t>
            </a:r>
            <a:r>
              <a:rPr lang="en-US" sz="3000" b="1" dirty="0">
                <a:solidFill>
                  <a:srgbClr val="0A64A2"/>
                </a:solidFill>
              </a:rPr>
              <a:t>Object Segmentation - </a:t>
            </a:r>
            <a:r>
              <a:rPr lang="en-US" b="1" dirty="0">
                <a:solidFill>
                  <a:srgbClr val="0A64A2"/>
                </a:solidFill>
              </a:rPr>
              <a:t>Neural Network Basics</a:t>
            </a:r>
            <a:endParaRPr lang="en-IN" b="1" dirty="0">
              <a:solidFill>
                <a:srgbClr val="0A64A2"/>
              </a:solidFill>
            </a:endParaRPr>
          </a:p>
        </p:txBody>
      </p:sp>
      <p:sp>
        <p:nvSpPr>
          <p:cNvPr id="11" name="TextBox 10">
            <a:extLst>
              <a:ext uri="{FF2B5EF4-FFF2-40B4-BE49-F238E27FC236}">
                <a16:creationId xmlns:a16="http://schemas.microsoft.com/office/drawing/2014/main" id="{71E0C469-1DDB-4380-8BE4-1377589D7239}"/>
              </a:ext>
            </a:extLst>
          </p:cNvPr>
          <p:cNvSpPr txBox="1"/>
          <p:nvPr/>
        </p:nvSpPr>
        <p:spPr>
          <a:xfrm>
            <a:off x="604571" y="970329"/>
            <a:ext cx="2976829" cy="400110"/>
          </a:xfrm>
          <a:prstGeom prst="rect">
            <a:avLst/>
          </a:prstGeom>
          <a:noFill/>
        </p:spPr>
        <p:txBody>
          <a:bodyPr wrap="square" rtlCol="0">
            <a:spAutoFit/>
          </a:bodyPr>
          <a:lstStyle/>
          <a:p>
            <a:r>
              <a:rPr lang="en-US" sz="2000" b="1" dirty="0"/>
              <a:t>Batch Normalization layer:</a:t>
            </a:r>
            <a:endParaRPr lang="en-IN" sz="2000" b="1" dirty="0"/>
          </a:p>
        </p:txBody>
      </p:sp>
      <p:sp>
        <p:nvSpPr>
          <p:cNvPr id="12" name="TextBox 11">
            <a:extLst>
              <a:ext uri="{FF2B5EF4-FFF2-40B4-BE49-F238E27FC236}">
                <a16:creationId xmlns:a16="http://schemas.microsoft.com/office/drawing/2014/main" id="{DC7EAC58-1747-4950-91A5-EEB7A9960E29}"/>
              </a:ext>
            </a:extLst>
          </p:cNvPr>
          <p:cNvSpPr txBox="1"/>
          <p:nvPr/>
        </p:nvSpPr>
        <p:spPr>
          <a:xfrm>
            <a:off x="7823791" y="5405353"/>
            <a:ext cx="2566360" cy="369332"/>
          </a:xfrm>
          <a:prstGeom prst="rect">
            <a:avLst/>
          </a:prstGeom>
          <a:noFill/>
        </p:spPr>
        <p:txBody>
          <a:bodyPr wrap="square" rtlCol="0">
            <a:spAutoFit/>
          </a:bodyPr>
          <a:lstStyle/>
          <a:p>
            <a:r>
              <a:rPr lang="en-US" dirty="0"/>
              <a:t>Batch Normalization [11]  </a:t>
            </a:r>
            <a:endParaRPr lang="en-IN" dirty="0"/>
          </a:p>
        </p:txBody>
      </p:sp>
      <p:pic>
        <p:nvPicPr>
          <p:cNvPr id="13" name="Picture 12">
            <a:extLst>
              <a:ext uri="{FF2B5EF4-FFF2-40B4-BE49-F238E27FC236}">
                <a16:creationId xmlns:a16="http://schemas.microsoft.com/office/drawing/2014/main" id="{B3EC63B0-D09C-485E-B955-AC532FEB185D}"/>
              </a:ext>
            </a:extLst>
          </p:cNvPr>
          <p:cNvPicPr>
            <a:picLocks noChangeAspect="1"/>
          </p:cNvPicPr>
          <p:nvPr/>
        </p:nvPicPr>
        <p:blipFill>
          <a:blip r:embed="rId3"/>
          <a:stretch>
            <a:fillRect/>
          </a:stretch>
        </p:blipFill>
        <p:spPr>
          <a:xfrm>
            <a:off x="1399803" y="2071138"/>
            <a:ext cx="3773918" cy="2715723"/>
          </a:xfrm>
          <a:prstGeom prst="rect">
            <a:avLst/>
          </a:prstGeom>
        </p:spPr>
      </p:pic>
      <p:sp>
        <p:nvSpPr>
          <p:cNvPr id="14" name="TextBox 13">
            <a:extLst>
              <a:ext uri="{FF2B5EF4-FFF2-40B4-BE49-F238E27FC236}">
                <a16:creationId xmlns:a16="http://schemas.microsoft.com/office/drawing/2014/main" id="{086CE8DA-9833-4CE5-AC6A-ACF5C3070BE8}"/>
              </a:ext>
            </a:extLst>
          </p:cNvPr>
          <p:cNvSpPr txBox="1"/>
          <p:nvPr/>
        </p:nvSpPr>
        <p:spPr>
          <a:xfrm>
            <a:off x="1624679" y="4945014"/>
            <a:ext cx="3465481" cy="369332"/>
          </a:xfrm>
          <a:prstGeom prst="rect">
            <a:avLst/>
          </a:prstGeom>
          <a:noFill/>
        </p:spPr>
        <p:txBody>
          <a:bodyPr wrap="square" rtlCol="0">
            <a:spAutoFit/>
          </a:bodyPr>
          <a:lstStyle/>
          <a:p>
            <a:r>
              <a:rPr lang="en-US" dirty="0"/>
              <a:t>Batch Normalization algorithm [10] </a:t>
            </a:r>
            <a:endParaRPr lang="en-IN" dirty="0"/>
          </a:p>
        </p:txBody>
      </p:sp>
      <p:sp>
        <p:nvSpPr>
          <p:cNvPr id="15" name="TextBox 14">
            <a:extLst>
              <a:ext uri="{FF2B5EF4-FFF2-40B4-BE49-F238E27FC236}">
                <a16:creationId xmlns:a16="http://schemas.microsoft.com/office/drawing/2014/main" id="{C02E7B87-C5DF-4537-9B3C-52BD04D947AB}"/>
              </a:ext>
            </a:extLst>
          </p:cNvPr>
          <p:cNvSpPr txBox="1"/>
          <p:nvPr/>
        </p:nvSpPr>
        <p:spPr>
          <a:xfrm>
            <a:off x="2824480" y="1408036"/>
            <a:ext cx="728531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BN is applied after convolution operation before assigning non-linearity.</a:t>
            </a:r>
            <a:endParaRPr lang="en-IN"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7AFD8254-AAFE-41C0-8C22-B9312200D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4164" y="1964167"/>
            <a:ext cx="5111911" cy="3350179"/>
          </a:xfrm>
          <a:prstGeom prst="rect">
            <a:avLst/>
          </a:prstGeom>
        </p:spPr>
      </p:pic>
      <p:sp>
        <p:nvSpPr>
          <p:cNvPr id="17" name="TextBox 16">
            <a:extLst>
              <a:ext uri="{FF2B5EF4-FFF2-40B4-BE49-F238E27FC236}">
                <a16:creationId xmlns:a16="http://schemas.microsoft.com/office/drawing/2014/main" id="{95E35F9C-61DC-4F6E-B874-A4B5572905D6}"/>
              </a:ext>
            </a:extLst>
          </p:cNvPr>
          <p:cNvSpPr txBox="1"/>
          <p:nvPr/>
        </p:nvSpPr>
        <p:spPr>
          <a:xfrm>
            <a:off x="2715541" y="5870477"/>
            <a:ext cx="680155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learnable parameter (</a:t>
            </a:r>
            <a:r>
              <a:rPr lang="el-GR" dirty="0">
                <a:latin typeface="Times New Roman" panose="02020603050405020304" pitchFamily="18" charset="0"/>
                <a:cs typeface="Times New Roman" panose="02020603050405020304" pitchFamily="18" charset="0"/>
              </a:rPr>
              <a:t>γ</a:t>
            </a:r>
            <a:r>
              <a:rPr lang="en-US" dirty="0">
                <a:latin typeface="Times New Roman" panose="02020603050405020304" pitchFamily="18" charset="0"/>
                <a:cs typeface="Times New Roman" panose="02020603050405020304" pitchFamily="18" charset="0"/>
              </a:rPr>
              <a:t> and </a:t>
            </a:r>
            <a:r>
              <a:rPr lang="el-GR" dirty="0">
                <a:latin typeface="Times New Roman" panose="02020603050405020304" pitchFamily="18" charset="0"/>
                <a:cs typeface="Times New Roman" panose="02020603050405020304" pitchFamily="18" charset="0"/>
              </a:rPr>
              <a:t>β</a:t>
            </a:r>
            <a:r>
              <a:rPr lang="en-US" dirty="0">
                <a:latin typeface="Times New Roman" panose="02020603050405020304" pitchFamily="18" charset="0"/>
                <a:cs typeface="Times New Roman" panose="02020603050405020304" pitchFamily="18" charset="0"/>
              </a:rPr>
              <a:t>) are updated during back-propagation.</a:t>
            </a:r>
            <a:endParaRPr lang="en-IN"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E52135AB-F3C5-4B9C-BFE6-2B1E0878387C}"/>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9" name="Picture 18">
            <a:extLst>
              <a:ext uri="{FF2B5EF4-FFF2-40B4-BE49-F238E27FC236}">
                <a16:creationId xmlns:a16="http://schemas.microsoft.com/office/drawing/2014/main" id="{56990825-0729-4099-99AE-67057F2F2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820816994"/>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49</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8300732" cy="584775"/>
          </a:xfrm>
          <a:prstGeom prst="rect">
            <a:avLst/>
          </a:prstGeom>
          <a:noFill/>
        </p:spPr>
        <p:txBody>
          <a:bodyPr wrap="square" rtlCol="0">
            <a:spAutoFit/>
          </a:bodyPr>
          <a:lstStyle/>
          <a:p>
            <a:r>
              <a:rPr lang="en-US" sz="3200" b="1" dirty="0">
                <a:solidFill>
                  <a:srgbClr val="0A64A2"/>
                </a:solidFill>
              </a:rPr>
              <a:t>Appendix - </a:t>
            </a:r>
            <a:r>
              <a:rPr lang="en-US" sz="3000" b="1" dirty="0">
                <a:solidFill>
                  <a:srgbClr val="0A64A2"/>
                </a:solidFill>
              </a:rPr>
              <a:t>Object Segmentation - </a:t>
            </a:r>
            <a:r>
              <a:rPr lang="en-US" b="1" dirty="0">
                <a:solidFill>
                  <a:srgbClr val="0A64A2"/>
                </a:solidFill>
              </a:rPr>
              <a:t>Neural Network Basics</a:t>
            </a:r>
            <a:endParaRPr lang="en-IN" b="1" dirty="0">
              <a:solidFill>
                <a:srgbClr val="0A64A2"/>
              </a:solidFill>
            </a:endParaRPr>
          </a:p>
        </p:txBody>
      </p:sp>
      <p:sp>
        <p:nvSpPr>
          <p:cNvPr id="13" name="TextBox 12">
            <a:extLst>
              <a:ext uri="{FF2B5EF4-FFF2-40B4-BE49-F238E27FC236}">
                <a16:creationId xmlns:a16="http://schemas.microsoft.com/office/drawing/2014/main" id="{3DFC5499-6793-4A98-808B-F8CBD9BBDD82}"/>
              </a:ext>
            </a:extLst>
          </p:cNvPr>
          <p:cNvSpPr txBox="1"/>
          <p:nvPr/>
        </p:nvSpPr>
        <p:spPr>
          <a:xfrm>
            <a:off x="5148754" y="5502442"/>
            <a:ext cx="2148984" cy="369332"/>
          </a:xfrm>
          <a:prstGeom prst="rect">
            <a:avLst/>
          </a:prstGeom>
          <a:noFill/>
        </p:spPr>
        <p:txBody>
          <a:bodyPr wrap="square" rtlCol="0">
            <a:spAutoFit/>
          </a:bodyPr>
          <a:lstStyle/>
          <a:p>
            <a:r>
              <a:rPr lang="en-US" dirty="0"/>
              <a:t>Gradient descent [8] </a:t>
            </a:r>
            <a:endParaRPr lang="en-IN" dirty="0"/>
          </a:p>
        </p:txBody>
      </p:sp>
      <p:pic>
        <p:nvPicPr>
          <p:cNvPr id="14" name="Picture 13">
            <a:extLst>
              <a:ext uri="{FF2B5EF4-FFF2-40B4-BE49-F238E27FC236}">
                <a16:creationId xmlns:a16="http://schemas.microsoft.com/office/drawing/2014/main" id="{3457C8FC-179D-402D-82E8-BB02CEDD440E}"/>
              </a:ext>
            </a:extLst>
          </p:cNvPr>
          <p:cNvPicPr>
            <a:picLocks noChangeAspect="1"/>
          </p:cNvPicPr>
          <p:nvPr/>
        </p:nvPicPr>
        <p:blipFill>
          <a:blip r:embed="rId2"/>
          <a:stretch>
            <a:fillRect/>
          </a:stretch>
        </p:blipFill>
        <p:spPr>
          <a:xfrm>
            <a:off x="3697728" y="2138018"/>
            <a:ext cx="4796543" cy="3323467"/>
          </a:xfrm>
          <a:prstGeom prst="rect">
            <a:avLst/>
          </a:prstGeom>
        </p:spPr>
      </p:pic>
      <p:sp>
        <p:nvSpPr>
          <p:cNvPr id="15" name="TextBox 14">
            <a:extLst>
              <a:ext uri="{FF2B5EF4-FFF2-40B4-BE49-F238E27FC236}">
                <a16:creationId xmlns:a16="http://schemas.microsoft.com/office/drawing/2014/main" id="{6590D30F-0538-49B9-9172-EFE20AEE628C}"/>
              </a:ext>
            </a:extLst>
          </p:cNvPr>
          <p:cNvSpPr txBox="1"/>
          <p:nvPr/>
        </p:nvSpPr>
        <p:spPr>
          <a:xfrm>
            <a:off x="838200" y="959908"/>
            <a:ext cx="3136739" cy="400110"/>
          </a:xfrm>
          <a:prstGeom prst="rect">
            <a:avLst/>
          </a:prstGeom>
          <a:noFill/>
        </p:spPr>
        <p:txBody>
          <a:bodyPr wrap="square" rtlCol="0">
            <a:spAutoFit/>
          </a:bodyPr>
          <a:lstStyle/>
          <a:p>
            <a:r>
              <a:rPr lang="en-US" sz="2000" b="1" dirty="0"/>
              <a:t>Gradient Descent:</a:t>
            </a:r>
            <a:endParaRPr lang="en-IN" sz="2000" b="1" dirty="0"/>
          </a:p>
        </p:txBody>
      </p:sp>
      <p:sp>
        <p:nvSpPr>
          <p:cNvPr id="16" name="TextBox 15">
            <a:extLst>
              <a:ext uri="{FF2B5EF4-FFF2-40B4-BE49-F238E27FC236}">
                <a16:creationId xmlns:a16="http://schemas.microsoft.com/office/drawing/2014/main" id="{BEDCF10C-3971-46D0-B1F8-358E9F812FB8}"/>
              </a:ext>
            </a:extLst>
          </p:cNvPr>
          <p:cNvSpPr txBox="1"/>
          <p:nvPr/>
        </p:nvSpPr>
        <p:spPr>
          <a:xfrm>
            <a:off x="1631525" y="1388748"/>
            <a:ext cx="8386235"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131413"/>
                </a:solidFill>
                <a:latin typeface="Times New Roman" panose="02020603050405020304" pitchFamily="18" charset="0"/>
                <a:cs typeface="Times New Roman" panose="02020603050405020304" pitchFamily="18" charset="0"/>
              </a:rPr>
              <a:t>In CNN, we try to minimize the loss function. </a:t>
            </a:r>
          </a:p>
          <a:p>
            <a:pPr marL="285750" indent="-285750" algn="just">
              <a:buFont typeface="Arial" panose="020B0604020202020204" pitchFamily="34" charset="0"/>
              <a:buChar char="•"/>
            </a:pPr>
            <a:r>
              <a:rPr lang="en-IN" sz="1800" b="0" i="0" u="none" strike="noStrike" baseline="0" dirty="0">
                <a:solidFill>
                  <a:srgbClr val="131413"/>
                </a:solidFill>
                <a:latin typeface="Times New Roman" panose="02020603050405020304" pitchFamily="18" charset="0"/>
                <a:cs typeface="Times New Roman" panose="02020603050405020304" pitchFamily="18" charset="0"/>
              </a:rPr>
              <a:t>Adam </a:t>
            </a:r>
            <a:r>
              <a:rPr lang="en-US" sz="1800" b="0" i="0" u="none" strike="noStrike" baseline="0" dirty="0">
                <a:solidFill>
                  <a:srgbClr val="131413"/>
                </a:solidFill>
                <a:latin typeface="Times New Roman" panose="02020603050405020304" pitchFamily="18" charset="0"/>
                <a:cs typeface="Times New Roman" panose="02020603050405020304" pitchFamily="18" charset="0"/>
              </a:rPr>
              <a:t>optimization is a mostly commonly used gradient descent method.</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DDE0074-AC6F-4195-992D-4CE851C4650E}"/>
              </a:ext>
            </a:extLst>
          </p:cNvPr>
          <p:cNvSpPr txBox="1"/>
          <p:nvPr/>
        </p:nvSpPr>
        <p:spPr>
          <a:xfrm>
            <a:off x="3439406" y="5974714"/>
            <a:ext cx="556768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Learning rate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 is the hyperparameter of gradient descent.</a:t>
            </a:r>
            <a:endParaRPr lang="en-IN"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4F7B10F4-08BE-44CA-B67A-ADB68A2882EA}"/>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9" name="Picture 18">
            <a:extLst>
              <a:ext uri="{FF2B5EF4-FFF2-40B4-BE49-F238E27FC236}">
                <a16:creationId xmlns:a16="http://schemas.microsoft.com/office/drawing/2014/main" id="{954DEC4F-0F1C-496A-A1FB-B7F367B56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85878"/>
            <a:ext cx="936105" cy="931178"/>
          </a:xfrm>
          <a:prstGeom prst="rect">
            <a:avLst/>
          </a:prstGeom>
        </p:spPr>
      </p:pic>
    </p:spTree>
    <p:extLst>
      <p:ext uri="{BB962C8B-B14F-4D97-AF65-F5344CB8AC3E}">
        <p14:creationId xmlns:p14="http://schemas.microsoft.com/office/powerpoint/2010/main" val="1596420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EFB70B60-7039-44DE-9F48-0DD77D23D98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5</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Infrared Thermal Sensors</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067711" cy="369332"/>
          </a:xfrm>
          <a:prstGeom prst="rect">
            <a:avLst/>
          </a:prstGeom>
          <a:noFill/>
        </p:spPr>
        <p:txBody>
          <a:bodyPr wrap="square" rtlCol="0">
            <a:spAutoFit/>
          </a:bodyPr>
          <a:lstStyle/>
          <a:p>
            <a:r>
              <a:rPr lang="en-US" b="1" dirty="0"/>
              <a:t>Basic Architecture </a:t>
            </a:r>
            <a:endParaRPr lang="en-IN" b="1" dirty="0"/>
          </a:p>
        </p:txBody>
      </p:sp>
      <p:sp>
        <p:nvSpPr>
          <p:cNvPr id="6" name="TextBox 5">
            <a:extLst>
              <a:ext uri="{FF2B5EF4-FFF2-40B4-BE49-F238E27FC236}">
                <a16:creationId xmlns:a16="http://schemas.microsoft.com/office/drawing/2014/main" id="{2FFB51BD-FEA9-4C15-B80D-834BF2386098}"/>
              </a:ext>
            </a:extLst>
          </p:cNvPr>
          <p:cNvSpPr txBox="1"/>
          <p:nvPr/>
        </p:nvSpPr>
        <p:spPr>
          <a:xfrm>
            <a:off x="1280719" y="1434951"/>
            <a:ext cx="9630562" cy="646331"/>
          </a:xfrm>
          <a:prstGeom prst="rect">
            <a:avLst/>
          </a:prstGeom>
          <a:noFill/>
        </p:spPr>
        <p:txBody>
          <a:bodyPr wrap="square" rtlCol="0">
            <a:spAutoFit/>
          </a:bodyPr>
          <a:lstStyle/>
          <a:p>
            <a:r>
              <a:rPr lang="en-US" dirty="0"/>
              <a:t>Modern infrared thermal sensors use semi-conductor (transistors) which convert the radiation into an electrical signal.</a:t>
            </a:r>
            <a:endParaRPr lang="en-IN" dirty="0"/>
          </a:p>
        </p:txBody>
      </p:sp>
      <p:pic>
        <p:nvPicPr>
          <p:cNvPr id="14" name="Picture 13">
            <a:extLst>
              <a:ext uri="{FF2B5EF4-FFF2-40B4-BE49-F238E27FC236}">
                <a16:creationId xmlns:a16="http://schemas.microsoft.com/office/drawing/2014/main" id="{3969E162-BFF6-4EBF-9ECA-17FE07008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676" y="2145624"/>
            <a:ext cx="7434648" cy="2631093"/>
          </a:xfrm>
          <a:prstGeom prst="rect">
            <a:avLst/>
          </a:prstGeom>
        </p:spPr>
      </p:pic>
      <p:sp>
        <p:nvSpPr>
          <p:cNvPr id="15" name="TextBox 14">
            <a:extLst>
              <a:ext uri="{FF2B5EF4-FFF2-40B4-BE49-F238E27FC236}">
                <a16:creationId xmlns:a16="http://schemas.microsoft.com/office/drawing/2014/main" id="{776C1DC3-F420-408F-BB0F-2F0D985B245E}"/>
              </a:ext>
            </a:extLst>
          </p:cNvPr>
          <p:cNvSpPr txBox="1"/>
          <p:nvPr/>
        </p:nvSpPr>
        <p:spPr>
          <a:xfrm>
            <a:off x="4116984" y="4841059"/>
            <a:ext cx="3951214" cy="369332"/>
          </a:xfrm>
          <a:prstGeom prst="rect">
            <a:avLst/>
          </a:prstGeom>
          <a:noFill/>
        </p:spPr>
        <p:txBody>
          <a:bodyPr wrap="square" rtlCol="0">
            <a:spAutoFit/>
          </a:bodyPr>
          <a:lstStyle/>
          <a:p>
            <a:r>
              <a:rPr lang="en-US" dirty="0"/>
              <a:t>Focal Plane Array (FPA) Architecture. [3] </a:t>
            </a:r>
            <a:endParaRPr lang="en-IN" dirty="0"/>
          </a:p>
        </p:txBody>
      </p:sp>
      <p:sp>
        <p:nvSpPr>
          <p:cNvPr id="17" name="TextBox 16">
            <a:extLst>
              <a:ext uri="{FF2B5EF4-FFF2-40B4-BE49-F238E27FC236}">
                <a16:creationId xmlns:a16="http://schemas.microsoft.com/office/drawing/2014/main" id="{C3BC2A92-9039-4959-A576-AB17BF5CB1A2}"/>
              </a:ext>
            </a:extLst>
          </p:cNvPr>
          <p:cNvSpPr txBox="1"/>
          <p:nvPr/>
        </p:nvSpPr>
        <p:spPr>
          <a:xfrm>
            <a:off x="1826288" y="5603991"/>
            <a:ext cx="8532605" cy="369332"/>
          </a:xfrm>
          <a:prstGeom prst="rect">
            <a:avLst/>
          </a:prstGeom>
          <a:noFill/>
        </p:spPr>
        <p:txBody>
          <a:bodyPr wrap="square">
            <a:spAutoFit/>
          </a:bodyPr>
          <a:lstStyle/>
          <a:p>
            <a:r>
              <a:rPr lang="en-US" dirty="0"/>
              <a:t>An Analog-to-Digital Converter (ADC) converts the electrical frequency into digital format.</a:t>
            </a:r>
            <a:endParaRPr lang="en-IN" dirty="0"/>
          </a:p>
        </p:txBody>
      </p:sp>
      <p:pic>
        <p:nvPicPr>
          <p:cNvPr id="13" name="Picture 12">
            <a:extLst>
              <a:ext uri="{FF2B5EF4-FFF2-40B4-BE49-F238E27FC236}">
                <a16:creationId xmlns:a16="http://schemas.microsoft.com/office/drawing/2014/main" id="{F5ABF698-8B80-43A8-B4E0-35FD91D4A704}"/>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6" name="Picture 15">
            <a:extLst>
              <a:ext uri="{FF2B5EF4-FFF2-40B4-BE49-F238E27FC236}">
                <a16:creationId xmlns:a16="http://schemas.microsoft.com/office/drawing/2014/main" id="{1AF961BE-A7B0-4840-B109-76E186E63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554372966"/>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50</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84775"/>
          </a:xfrm>
          <a:prstGeom prst="rect">
            <a:avLst/>
          </a:prstGeom>
          <a:noFill/>
        </p:spPr>
        <p:txBody>
          <a:bodyPr wrap="square" rtlCol="0">
            <a:spAutoFit/>
          </a:bodyPr>
          <a:lstStyle/>
          <a:p>
            <a:r>
              <a:rPr lang="en-US" sz="3200" b="1" dirty="0">
                <a:solidFill>
                  <a:srgbClr val="0A64A2"/>
                </a:solidFill>
              </a:rPr>
              <a:t>Appendix - </a:t>
            </a:r>
            <a:r>
              <a:rPr lang="en-US" sz="3000" b="1" dirty="0">
                <a:solidFill>
                  <a:srgbClr val="0A64A2"/>
                </a:solidFill>
              </a:rPr>
              <a:t>Object Segmentation</a:t>
            </a:r>
            <a:endParaRPr lang="en-IN" b="1" dirty="0">
              <a:solidFill>
                <a:srgbClr val="0A64A2"/>
              </a:solidFill>
            </a:endParaRPr>
          </a:p>
        </p:txBody>
      </p:sp>
      <p:sp>
        <p:nvSpPr>
          <p:cNvPr id="26" name="TextBox 25">
            <a:extLst>
              <a:ext uri="{FF2B5EF4-FFF2-40B4-BE49-F238E27FC236}">
                <a16:creationId xmlns:a16="http://schemas.microsoft.com/office/drawing/2014/main" id="{7C1260A7-DF8D-4EC2-9996-E0504B9901FC}"/>
              </a:ext>
            </a:extLst>
          </p:cNvPr>
          <p:cNvSpPr txBox="1"/>
          <p:nvPr/>
        </p:nvSpPr>
        <p:spPr>
          <a:xfrm>
            <a:off x="721385" y="917104"/>
            <a:ext cx="4368775" cy="400110"/>
          </a:xfrm>
          <a:prstGeom prst="rect">
            <a:avLst/>
          </a:prstGeom>
          <a:noFill/>
        </p:spPr>
        <p:txBody>
          <a:bodyPr wrap="square" rtlCol="0">
            <a:spAutoFit/>
          </a:bodyPr>
          <a:lstStyle/>
          <a:p>
            <a:r>
              <a:rPr lang="en-US" sz="2000" b="1" dirty="0"/>
              <a:t>U Net (Experimentation- Batch Size):</a:t>
            </a:r>
            <a:endParaRPr lang="en-IN" sz="2000" b="1" dirty="0"/>
          </a:p>
        </p:txBody>
      </p:sp>
      <p:pic>
        <p:nvPicPr>
          <p:cNvPr id="11" name="Picture 10">
            <a:extLst>
              <a:ext uri="{FF2B5EF4-FFF2-40B4-BE49-F238E27FC236}">
                <a16:creationId xmlns:a16="http://schemas.microsoft.com/office/drawing/2014/main" id="{7FD19057-F200-4B75-AE12-E1C1109D3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32" y="1365652"/>
            <a:ext cx="5298768" cy="2962412"/>
          </a:xfrm>
          <a:prstGeom prst="rect">
            <a:avLst/>
          </a:prstGeom>
        </p:spPr>
      </p:pic>
      <p:pic>
        <p:nvPicPr>
          <p:cNvPr id="14" name="Picture 13">
            <a:extLst>
              <a:ext uri="{FF2B5EF4-FFF2-40B4-BE49-F238E27FC236}">
                <a16:creationId xmlns:a16="http://schemas.microsoft.com/office/drawing/2014/main" id="{3F6BAD4F-33A6-4F2A-BE8F-55D8EE04C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367" y="1383254"/>
            <a:ext cx="5231870" cy="2962412"/>
          </a:xfrm>
          <a:prstGeom prst="rect">
            <a:avLst/>
          </a:prstGeom>
        </p:spPr>
      </p:pic>
      <p:graphicFrame>
        <p:nvGraphicFramePr>
          <p:cNvPr id="16" name="Table 7">
            <a:extLst>
              <a:ext uri="{FF2B5EF4-FFF2-40B4-BE49-F238E27FC236}">
                <a16:creationId xmlns:a16="http://schemas.microsoft.com/office/drawing/2014/main" id="{694A9C7D-B1D5-4858-8D09-851F5F461F94}"/>
              </a:ext>
            </a:extLst>
          </p:cNvPr>
          <p:cNvGraphicFramePr>
            <a:graphicFrameLocks noGrp="1"/>
          </p:cNvGraphicFramePr>
          <p:nvPr/>
        </p:nvGraphicFramePr>
        <p:xfrm>
          <a:off x="3157314" y="5391057"/>
          <a:ext cx="5883122" cy="741680"/>
        </p:xfrm>
        <a:graphic>
          <a:graphicData uri="http://schemas.openxmlformats.org/drawingml/2006/table">
            <a:tbl>
              <a:tblPr firstRow="1" bandRow="1">
                <a:tableStyleId>{5C22544A-7EE6-4342-B048-85BDC9FD1C3A}</a:tableStyleId>
              </a:tblPr>
              <a:tblGrid>
                <a:gridCol w="1394471">
                  <a:extLst>
                    <a:ext uri="{9D8B030D-6E8A-4147-A177-3AD203B41FA5}">
                      <a16:colId xmlns:a16="http://schemas.microsoft.com/office/drawing/2014/main" val="768908505"/>
                    </a:ext>
                  </a:extLst>
                </a:gridCol>
                <a:gridCol w="1496217">
                  <a:extLst>
                    <a:ext uri="{9D8B030D-6E8A-4147-A177-3AD203B41FA5}">
                      <a16:colId xmlns:a16="http://schemas.microsoft.com/office/drawing/2014/main" val="4000784143"/>
                    </a:ext>
                  </a:extLst>
                </a:gridCol>
                <a:gridCol w="1496217">
                  <a:extLst>
                    <a:ext uri="{9D8B030D-6E8A-4147-A177-3AD203B41FA5}">
                      <a16:colId xmlns:a16="http://schemas.microsoft.com/office/drawing/2014/main" val="2208338154"/>
                    </a:ext>
                  </a:extLst>
                </a:gridCol>
                <a:gridCol w="1496217">
                  <a:extLst>
                    <a:ext uri="{9D8B030D-6E8A-4147-A177-3AD203B41FA5}">
                      <a16:colId xmlns:a16="http://schemas.microsoft.com/office/drawing/2014/main" val="2547631371"/>
                    </a:ext>
                  </a:extLst>
                </a:gridCol>
              </a:tblGrid>
              <a:tr h="370840">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Filter size</a:t>
                      </a:r>
                      <a:endParaRPr lang="en-IN" dirty="0"/>
                    </a:p>
                  </a:txBody>
                  <a:tcPr/>
                </a:tc>
                <a:tc>
                  <a:txBody>
                    <a:bodyPr/>
                    <a:lstStyle/>
                    <a:p>
                      <a:r>
                        <a:rPr lang="en-IN" dirty="0"/>
                        <a:t>Optimizer</a:t>
                      </a:r>
                    </a:p>
                  </a:txBody>
                  <a:tcPr/>
                </a:tc>
                <a:extLst>
                  <a:ext uri="{0D108BD9-81ED-4DB2-BD59-A6C34878D82A}">
                    <a16:rowId xmlns:a16="http://schemas.microsoft.com/office/drawing/2014/main" val="1180578312"/>
                  </a:ext>
                </a:extLst>
              </a:tr>
              <a:tr h="370840">
                <a:tc>
                  <a:txBody>
                    <a:bodyPr/>
                    <a:lstStyle/>
                    <a:p>
                      <a:r>
                        <a:rPr lang="en-US" dirty="0"/>
                        <a:t>?</a:t>
                      </a:r>
                      <a:endParaRPr lang="en-IN" dirty="0"/>
                    </a:p>
                  </a:txBody>
                  <a:tcPr/>
                </a:tc>
                <a:tc>
                  <a:txBody>
                    <a:bodyPr/>
                    <a:lstStyle/>
                    <a:p>
                      <a:r>
                        <a:rPr lang="en-US" dirty="0"/>
                        <a:t>0.001</a:t>
                      </a:r>
                      <a:endParaRPr lang="en-IN" dirty="0"/>
                    </a:p>
                  </a:txBody>
                  <a:tcPr/>
                </a:tc>
                <a:tc>
                  <a:txBody>
                    <a:bodyPr/>
                    <a:lstStyle/>
                    <a:p>
                      <a:r>
                        <a:rPr lang="en-US" dirty="0"/>
                        <a:t>4</a:t>
                      </a:r>
                      <a:endParaRPr lang="en-IN" dirty="0"/>
                    </a:p>
                  </a:txBody>
                  <a:tcPr/>
                </a:tc>
                <a:tc>
                  <a:txBody>
                    <a:bodyPr/>
                    <a:lstStyle/>
                    <a:p>
                      <a:r>
                        <a:rPr lang="en-US" dirty="0"/>
                        <a:t>SGD</a:t>
                      </a:r>
                      <a:endParaRPr lang="en-IN" dirty="0"/>
                    </a:p>
                  </a:txBody>
                  <a:tcPr/>
                </a:tc>
                <a:extLst>
                  <a:ext uri="{0D108BD9-81ED-4DB2-BD59-A6C34878D82A}">
                    <a16:rowId xmlns:a16="http://schemas.microsoft.com/office/drawing/2014/main" val="1386896523"/>
                  </a:ext>
                </a:extLst>
              </a:tr>
            </a:tbl>
          </a:graphicData>
        </a:graphic>
      </p:graphicFrame>
      <p:sp>
        <p:nvSpPr>
          <p:cNvPr id="17" name="TextBox 16">
            <a:extLst>
              <a:ext uri="{FF2B5EF4-FFF2-40B4-BE49-F238E27FC236}">
                <a16:creationId xmlns:a16="http://schemas.microsoft.com/office/drawing/2014/main" id="{A43086C5-B3B0-46F9-82AB-BD5672BDC7D9}"/>
              </a:ext>
            </a:extLst>
          </p:cNvPr>
          <p:cNvSpPr txBox="1"/>
          <p:nvPr/>
        </p:nvSpPr>
        <p:spPr>
          <a:xfrm>
            <a:off x="4672668" y="4974672"/>
            <a:ext cx="2785146" cy="369332"/>
          </a:xfrm>
          <a:prstGeom prst="rect">
            <a:avLst/>
          </a:prstGeom>
          <a:noFill/>
        </p:spPr>
        <p:txBody>
          <a:bodyPr wrap="square" rtlCol="0">
            <a:spAutoFit/>
          </a:bodyPr>
          <a:lstStyle/>
          <a:p>
            <a:pPr algn="ctr"/>
            <a:r>
              <a:rPr lang="en-US" dirty="0"/>
              <a:t>Hyperparameters</a:t>
            </a:r>
            <a:endParaRPr lang="en-IN" dirty="0"/>
          </a:p>
        </p:txBody>
      </p:sp>
      <p:pic>
        <p:nvPicPr>
          <p:cNvPr id="13" name="Picture 12">
            <a:extLst>
              <a:ext uri="{FF2B5EF4-FFF2-40B4-BE49-F238E27FC236}">
                <a16:creationId xmlns:a16="http://schemas.microsoft.com/office/drawing/2014/main" id="{903E236A-2F8B-4B98-AEFF-AD6C703B9F54}"/>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5" name="Picture 14">
            <a:extLst>
              <a:ext uri="{FF2B5EF4-FFF2-40B4-BE49-F238E27FC236}">
                <a16:creationId xmlns:a16="http://schemas.microsoft.com/office/drawing/2014/main" id="{06618C42-AE18-43BA-88A2-AEEF7B318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58327"/>
            <a:ext cx="936105" cy="931178"/>
          </a:xfrm>
          <a:prstGeom prst="rect">
            <a:avLst/>
          </a:prstGeom>
        </p:spPr>
      </p:pic>
    </p:spTree>
    <p:extLst>
      <p:ext uri="{BB962C8B-B14F-4D97-AF65-F5344CB8AC3E}">
        <p14:creationId xmlns:p14="http://schemas.microsoft.com/office/powerpoint/2010/main" val="524166717"/>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51</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84775"/>
          </a:xfrm>
          <a:prstGeom prst="rect">
            <a:avLst/>
          </a:prstGeom>
          <a:noFill/>
        </p:spPr>
        <p:txBody>
          <a:bodyPr wrap="square" rtlCol="0">
            <a:spAutoFit/>
          </a:bodyPr>
          <a:lstStyle/>
          <a:p>
            <a:r>
              <a:rPr lang="en-US" sz="3200" b="1" dirty="0">
                <a:solidFill>
                  <a:srgbClr val="0A64A2"/>
                </a:solidFill>
              </a:rPr>
              <a:t>Appendix</a:t>
            </a:r>
            <a:endParaRPr lang="en-IN" sz="3200" b="1" dirty="0">
              <a:solidFill>
                <a:srgbClr val="0A64A2"/>
              </a:solidFill>
            </a:endParaRPr>
          </a:p>
        </p:txBody>
      </p:sp>
      <p:sp>
        <p:nvSpPr>
          <p:cNvPr id="15" name="TextBox 14">
            <a:extLst>
              <a:ext uri="{FF2B5EF4-FFF2-40B4-BE49-F238E27FC236}">
                <a16:creationId xmlns:a16="http://schemas.microsoft.com/office/drawing/2014/main" id="{FB715BC1-0CA4-47E6-AFB5-C5A7B1513787}"/>
              </a:ext>
            </a:extLst>
          </p:cNvPr>
          <p:cNvSpPr txBox="1"/>
          <p:nvPr/>
        </p:nvSpPr>
        <p:spPr>
          <a:xfrm>
            <a:off x="721385" y="927756"/>
            <a:ext cx="4368775" cy="400110"/>
          </a:xfrm>
          <a:prstGeom prst="rect">
            <a:avLst/>
          </a:prstGeom>
          <a:noFill/>
        </p:spPr>
        <p:txBody>
          <a:bodyPr wrap="square" rtlCol="0">
            <a:spAutoFit/>
          </a:bodyPr>
          <a:lstStyle/>
          <a:p>
            <a:r>
              <a:rPr lang="en-US" sz="2000" b="1" dirty="0"/>
              <a:t>PSP-Net (Architecture):</a:t>
            </a:r>
            <a:endParaRPr lang="en-IN" sz="2000" b="1" dirty="0"/>
          </a:p>
        </p:txBody>
      </p:sp>
      <p:pic>
        <p:nvPicPr>
          <p:cNvPr id="4" name="Picture 3">
            <a:extLst>
              <a:ext uri="{FF2B5EF4-FFF2-40B4-BE49-F238E27FC236}">
                <a16:creationId xmlns:a16="http://schemas.microsoft.com/office/drawing/2014/main" id="{94734F8D-40CE-4225-84AC-26D917BEA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931" y="1336093"/>
            <a:ext cx="8616137" cy="2957128"/>
          </a:xfrm>
          <a:prstGeom prst="rect">
            <a:avLst/>
          </a:prstGeom>
        </p:spPr>
      </p:pic>
      <p:sp>
        <p:nvSpPr>
          <p:cNvPr id="18" name="TextBox 17">
            <a:extLst>
              <a:ext uri="{FF2B5EF4-FFF2-40B4-BE49-F238E27FC236}">
                <a16:creationId xmlns:a16="http://schemas.microsoft.com/office/drawing/2014/main" id="{9C08034A-8072-409E-B8FD-A069158CDD33}"/>
              </a:ext>
            </a:extLst>
          </p:cNvPr>
          <p:cNvSpPr txBox="1"/>
          <p:nvPr/>
        </p:nvSpPr>
        <p:spPr>
          <a:xfrm>
            <a:off x="3454400" y="4389539"/>
            <a:ext cx="6126479" cy="369332"/>
          </a:xfrm>
          <a:prstGeom prst="rect">
            <a:avLst/>
          </a:prstGeom>
          <a:noFill/>
        </p:spPr>
        <p:txBody>
          <a:bodyPr wrap="square" rtlCol="0">
            <a:spAutoFit/>
          </a:bodyPr>
          <a:lstStyle/>
          <a:p>
            <a:r>
              <a:rPr lang="en-US" dirty="0"/>
              <a:t>A basic </a:t>
            </a:r>
            <a:r>
              <a:rPr lang="en-IN" dirty="0"/>
              <a:t>Pyramid Scene Parsing Network</a:t>
            </a:r>
            <a:r>
              <a:rPr lang="en-US" dirty="0"/>
              <a:t> architecture [17]</a:t>
            </a:r>
            <a:endParaRPr lang="en-IN" dirty="0"/>
          </a:p>
        </p:txBody>
      </p:sp>
      <p:graphicFrame>
        <p:nvGraphicFramePr>
          <p:cNvPr id="19" name="Table 12">
            <a:extLst>
              <a:ext uri="{FF2B5EF4-FFF2-40B4-BE49-F238E27FC236}">
                <a16:creationId xmlns:a16="http://schemas.microsoft.com/office/drawing/2014/main" id="{60865C86-7DA0-4485-991B-AE87DBD7B6AC}"/>
              </a:ext>
            </a:extLst>
          </p:cNvPr>
          <p:cNvGraphicFramePr>
            <a:graphicFrameLocks noGrp="1"/>
          </p:cNvGraphicFramePr>
          <p:nvPr>
            <p:extLst>
              <p:ext uri="{D42A27DB-BD31-4B8C-83A1-F6EECF244321}">
                <p14:modId xmlns:p14="http://schemas.microsoft.com/office/powerpoint/2010/main" val="1900800089"/>
              </p:ext>
            </p:extLst>
          </p:nvPr>
        </p:nvGraphicFramePr>
        <p:xfrm>
          <a:off x="3581400" y="5132189"/>
          <a:ext cx="5283198" cy="1005840"/>
        </p:xfrm>
        <a:graphic>
          <a:graphicData uri="http://schemas.openxmlformats.org/drawingml/2006/table">
            <a:tbl>
              <a:tblPr firstRow="1" bandRow="1">
                <a:tableStyleId>{5C22544A-7EE6-4342-B048-85BDC9FD1C3A}</a:tableStyleId>
              </a:tblPr>
              <a:tblGrid>
                <a:gridCol w="1761066">
                  <a:extLst>
                    <a:ext uri="{9D8B030D-6E8A-4147-A177-3AD203B41FA5}">
                      <a16:colId xmlns:a16="http://schemas.microsoft.com/office/drawing/2014/main" val="1087248456"/>
                    </a:ext>
                  </a:extLst>
                </a:gridCol>
                <a:gridCol w="1761066">
                  <a:extLst>
                    <a:ext uri="{9D8B030D-6E8A-4147-A177-3AD203B41FA5}">
                      <a16:colId xmlns:a16="http://schemas.microsoft.com/office/drawing/2014/main" val="3656573122"/>
                    </a:ext>
                  </a:extLst>
                </a:gridCol>
                <a:gridCol w="1761066">
                  <a:extLst>
                    <a:ext uri="{9D8B030D-6E8A-4147-A177-3AD203B41FA5}">
                      <a16:colId xmlns:a16="http://schemas.microsoft.com/office/drawing/2014/main" val="2268718402"/>
                    </a:ext>
                  </a:extLst>
                </a:gridCol>
              </a:tblGrid>
              <a:tr h="218213">
                <a:tc>
                  <a:txBody>
                    <a:bodyPr/>
                    <a:lstStyle/>
                    <a:p>
                      <a:r>
                        <a:rPr lang="en-US" dirty="0"/>
                        <a:t>Trainable parameters</a:t>
                      </a:r>
                      <a:endParaRPr lang="en-IN" dirty="0"/>
                    </a:p>
                  </a:txBody>
                  <a:tcPr/>
                </a:tc>
                <a:tc>
                  <a:txBody>
                    <a:bodyPr/>
                    <a:lstStyle/>
                    <a:p>
                      <a:r>
                        <a:rPr lang="en-US" dirty="0"/>
                        <a:t>Non-Trainable parameters</a:t>
                      </a:r>
                      <a:endParaRPr lang="en-IN" dirty="0"/>
                    </a:p>
                  </a:txBody>
                  <a:tcPr/>
                </a:tc>
                <a:tc>
                  <a:txBody>
                    <a:bodyPr/>
                    <a:lstStyle/>
                    <a:p>
                      <a:r>
                        <a:rPr lang="en-US" dirty="0"/>
                        <a:t>Total Parameters</a:t>
                      </a:r>
                      <a:endParaRPr lang="en-IN" dirty="0"/>
                    </a:p>
                  </a:txBody>
                  <a:tcPr/>
                </a:tc>
                <a:extLst>
                  <a:ext uri="{0D108BD9-81ED-4DB2-BD59-A6C34878D82A}">
                    <a16:rowId xmlns:a16="http://schemas.microsoft.com/office/drawing/2014/main" val="930714784"/>
                  </a:ext>
                </a:extLst>
              </a:tr>
              <a:tr h="218213">
                <a:tc>
                  <a:txBody>
                    <a:bodyPr/>
                    <a:lstStyle/>
                    <a:p>
                      <a:r>
                        <a:rPr lang="en-US" dirty="0"/>
                        <a:t>2,09,916</a:t>
                      </a:r>
                      <a:endParaRPr lang="en-IN" dirty="0"/>
                    </a:p>
                  </a:txBody>
                  <a:tcPr/>
                </a:tc>
                <a:tc>
                  <a:txBody>
                    <a:bodyPr/>
                    <a:lstStyle/>
                    <a:p>
                      <a:r>
                        <a:rPr lang="en-US" dirty="0"/>
                        <a:t>1352</a:t>
                      </a:r>
                      <a:endParaRPr lang="en-IN" dirty="0"/>
                    </a:p>
                  </a:txBody>
                  <a:tcPr/>
                </a:tc>
                <a:tc>
                  <a:txBody>
                    <a:bodyPr/>
                    <a:lstStyle/>
                    <a:p>
                      <a:r>
                        <a:rPr lang="en-US" dirty="0"/>
                        <a:t>2,11,268</a:t>
                      </a:r>
                      <a:endParaRPr lang="en-IN" dirty="0"/>
                    </a:p>
                  </a:txBody>
                  <a:tcPr/>
                </a:tc>
                <a:extLst>
                  <a:ext uri="{0D108BD9-81ED-4DB2-BD59-A6C34878D82A}">
                    <a16:rowId xmlns:a16="http://schemas.microsoft.com/office/drawing/2014/main" val="2180850366"/>
                  </a:ext>
                </a:extLst>
              </a:tr>
            </a:tbl>
          </a:graphicData>
        </a:graphic>
      </p:graphicFrame>
      <p:pic>
        <p:nvPicPr>
          <p:cNvPr id="12" name="Picture 11">
            <a:extLst>
              <a:ext uri="{FF2B5EF4-FFF2-40B4-BE49-F238E27FC236}">
                <a16:creationId xmlns:a16="http://schemas.microsoft.com/office/drawing/2014/main" id="{DB02E7F5-563B-4C15-8CE7-B1D466CC65CA}"/>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3" name="Picture 12">
            <a:extLst>
              <a:ext uri="{FF2B5EF4-FFF2-40B4-BE49-F238E27FC236}">
                <a16:creationId xmlns:a16="http://schemas.microsoft.com/office/drawing/2014/main" id="{C61DF896-B965-43E6-B934-375642B95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89677"/>
            <a:ext cx="936105" cy="931178"/>
          </a:xfrm>
          <a:prstGeom prst="rect">
            <a:avLst/>
          </a:prstGeom>
        </p:spPr>
      </p:pic>
    </p:spTree>
    <p:extLst>
      <p:ext uri="{BB962C8B-B14F-4D97-AF65-F5344CB8AC3E}">
        <p14:creationId xmlns:p14="http://schemas.microsoft.com/office/powerpoint/2010/main" val="11625590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52</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84775"/>
          </a:xfrm>
          <a:prstGeom prst="rect">
            <a:avLst/>
          </a:prstGeom>
          <a:noFill/>
        </p:spPr>
        <p:txBody>
          <a:bodyPr wrap="square" rtlCol="0">
            <a:spAutoFit/>
          </a:bodyPr>
          <a:lstStyle/>
          <a:p>
            <a:r>
              <a:rPr lang="en-US" sz="3200" b="1" dirty="0">
                <a:solidFill>
                  <a:srgbClr val="0A64A2"/>
                </a:solidFill>
              </a:rPr>
              <a:t>Appendix</a:t>
            </a:r>
            <a:endParaRPr lang="en-IN" sz="3200" b="1" dirty="0">
              <a:solidFill>
                <a:srgbClr val="0A64A2"/>
              </a:solidFill>
            </a:endParaRPr>
          </a:p>
        </p:txBody>
      </p:sp>
      <p:pic>
        <p:nvPicPr>
          <p:cNvPr id="14" name="Picture 13">
            <a:extLst>
              <a:ext uri="{FF2B5EF4-FFF2-40B4-BE49-F238E27FC236}">
                <a16:creationId xmlns:a16="http://schemas.microsoft.com/office/drawing/2014/main" id="{5A1A97FE-B14E-49CA-8C56-3212B7D92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07" y="1457020"/>
            <a:ext cx="11749386" cy="3726875"/>
          </a:xfrm>
          <a:prstGeom prst="rect">
            <a:avLst/>
          </a:prstGeom>
        </p:spPr>
      </p:pic>
      <p:sp>
        <p:nvSpPr>
          <p:cNvPr id="15" name="TextBox 14">
            <a:extLst>
              <a:ext uri="{FF2B5EF4-FFF2-40B4-BE49-F238E27FC236}">
                <a16:creationId xmlns:a16="http://schemas.microsoft.com/office/drawing/2014/main" id="{FB715BC1-0CA4-47E6-AFB5-C5A7B1513787}"/>
              </a:ext>
            </a:extLst>
          </p:cNvPr>
          <p:cNvSpPr txBox="1"/>
          <p:nvPr/>
        </p:nvSpPr>
        <p:spPr>
          <a:xfrm>
            <a:off x="721385" y="927756"/>
            <a:ext cx="4368775" cy="400110"/>
          </a:xfrm>
          <a:prstGeom prst="rect">
            <a:avLst/>
          </a:prstGeom>
          <a:noFill/>
        </p:spPr>
        <p:txBody>
          <a:bodyPr wrap="square" rtlCol="0">
            <a:spAutoFit/>
          </a:bodyPr>
          <a:lstStyle/>
          <a:p>
            <a:r>
              <a:rPr lang="en-US" sz="2000" b="1" dirty="0"/>
              <a:t>PSP-Net (Evaluation):</a:t>
            </a:r>
            <a:endParaRPr lang="en-IN" sz="2000" b="1" dirty="0"/>
          </a:p>
        </p:txBody>
      </p:sp>
      <p:sp>
        <p:nvSpPr>
          <p:cNvPr id="16" name="TextBox 15">
            <a:extLst>
              <a:ext uri="{FF2B5EF4-FFF2-40B4-BE49-F238E27FC236}">
                <a16:creationId xmlns:a16="http://schemas.microsoft.com/office/drawing/2014/main" id="{B0C3B85A-32A6-4666-890E-7336DF66BD9E}"/>
              </a:ext>
            </a:extLst>
          </p:cNvPr>
          <p:cNvSpPr txBox="1"/>
          <p:nvPr/>
        </p:nvSpPr>
        <p:spPr>
          <a:xfrm>
            <a:off x="1412240" y="5152575"/>
            <a:ext cx="9941560" cy="369332"/>
          </a:xfrm>
          <a:prstGeom prst="rect">
            <a:avLst/>
          </a:prstGeom>
          <a:noFill/>
        </p:spPr>
        <p:txBody>
          <a:bodyPr wrap="square">
            <a:spAutoFit/>
          </a:bodyPr>
          <a:lstStyle/>
          <a:p>
            <a:r>
              <a:rPr lang="en-US" dirty="0"/>
              <a:t>Input thermogram (left), expected output (center), and predicted mask(right) on test data (PSP-Net) </a:t>
            </a:r>
            <a:endParaRPr lang="en-IN" dirty="0"/>
          </a:p>
        </p:txBody>
      </p:sp>
      <p:sp>
        <p:nvSpPr>
          <p:cNvPr id="17" name="TextBox 16">
            <a:extLst>
              <a:ext uri="{FF2B5EF4-FFF2-40B4-BE49-F238E27FC236}">
                <a16:creationId xmlns:a16="http://schemas.microsoft.com/office/drawing/2014/main" id="{48762B23-4BA0-4FB7-96DB-82D4E402AEFE}"/>
              </a:ext>
            </a:extLst>
          </p:cNvPr>
          <p:cNvSpPr txBox="1"/>
          <p:nvPr/>
        </p:nvSpPr>
        <p:spPr>
          <a:xfrm>
            <a:off x="5080000" y="5626440"/>
            <a:ext cx="2032000" cy="369332"/>
          </a:xfrm>
          <a:prstGeom prst="rect">
            <a:avLst/>
          </a:prstGeom>
          <a:noFill/>
        </p:spPr>
        <p:txBody>
          <a:bodyPr wrap="square" rtlCol="0">
            <a:spAutoFit/>
          </a:bodyPr>
          <a:lstStyle/>
          <a:p>
            <a:r>
              <a:rPr lang="en-US" dirty="0"/>
              <a:t>Accuracy : 81.56%</a:t>
            </a:r>
            <a:endParaRPr lang="en-IN" dirty="0"/>
          </a:p>
        </p:txBody>
      </p:sp>
      <p:pic>
        <p:nvPicPr>
          <p:cNvPr id="12" name="Picture 11">
            <a:extLst>
              <a:ext uri="{FF2B5EF4-FFF2-40B4-BE49-F238E27FC236}">
                <a16:creationId xmlns:a16="http://schemas.microsoft.com/office/drawing/2014/main" id="{6970F967-0B40-4861-AE34-256B8203D798}"/>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3" name="Picture 12">
            <a:extLst>
              <a:ext uri="{FF2B5EF4-FFF2-40B4-BE49-F238E27FC236}">
                <a16:creationId xmlns:a16="http://schemas.microsoft.com/office/drawing/2014/main" id="{1BF46E8C-62A9-4226-8F74-3D76D22F4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4063563726"/>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286663-64E5-4FA1-A573-8DA0C01BC69A}"/>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24964" y="6133765"/>
            <a:ext cx="572071" cy="638357"/>
          </a:xfrm>
          <a:prstGeom prst="rect">
            <a:avLst/>
          </a:prstGeom>
        </p:spPr>
      </p:pic>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53</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84775"/>
          </a:xfrm>
          <a:prstGeom prst="rect">
            <a:avLst/>
          </a:prstGeom>
          <a:noFill/>
        </p:spPr>
        <p:txBody>
          <a:bodyPr wrap="square" rtlCol="0">
            <a:spAutoFit/>
          </a:bodyPr>
          <a:lstStyle/>
          <a:p>
            <a:r>
              <a:rPr lang="en-US" sz="3200" b="1" dirty="0">
                <a:solidFill>
                  <a:srgbClr val="0A64A2"/>
                </a:solidFill>
              </a:rPr>
              <a:t>Appendix</a:t>
            </a:r>
            <a:endParaRPr lang="en-IN" sz="3200" b="1" dirty="0">
              <a:solidFill>
                <a:srgbClr val="0A64A2"/>
              </a:solidFill>
            </a:endParaRPr>
          </a:p>
        </p:txBody>
      </p:sp>
      <p:sp>
        <p:nvSpPr>
          <p:cNvPr id="15" name="TextBox 14">
            <a:extLst>
              <a:ext uri="{FF2B5EF4-FFF2-40B4-BE49-F238E27FC236}">
                <a16:creationId xmlns:a16="http://schemas.microsoft.com/office/drawing/2014/main" id="{FB715BC1-0CA4-47E6-AFB5-C5A7B1513787}"/>
              </a:ext>
            </a:extLst>
          </p:cNvPr>
          <p:cNvSpPr txBox="1"/>
          <p:nvPr/>
        </p:nvSpPr>
        <p:spPr>
          <a:xfrm>
            <a:off x="721385" y="927756"/>
            <a:ext cx="4886935" cy="400110"/>
          </a:xfrm>
          <a:prstGeom prst="rect">
            <a:avLst/>
          </a:prstGeom>
          <a:noFill/>
        </p:spPr>
        <p:txBody>
          <a:bodyPr wrap="square" rtlCol="0">
            <a:spAutoFit/>
          </a:bodyPr>
          <a:lstStyle/>
          <a:p>
            <a:r>
              <a:rPr lang="en-US" sz="2000" b="1" dirty="0"/>
              <a:t>Fully convolution Network (Architecture):</a:t>
            </a:r>
            <a:endParaRPr lang="en-IN" sz="2000" b="1" dirty="0"/>
          </a:p>
        </p:txBody>
      </p:sp>
      <p:sp>
        <p:nvSpPr>
          <p:cNvPr id="18" name="TextBox 17">
            <a:extLst>
              <a:ext uri="{FF2B5EF4-FFF2-40B4-BE49-F238E27FC236}">
                <a16:creationId xmlns:a16="http://schemas.microsoft.com/office/drawing/2014/main" id="{9C08034A-8072-409E-B8FD-A069158CDD33}"/>
              </a:ext>
            </a:extLst>
          </p:cNvPr>
          <p:cNvSpPr txBox="1"/>
          <p:nvPr/>
        </p:nvSpPr>
        <p:spPr>
          <a:xfrm>
            <a:off x="4753539" y="4599899"/>
            <a:ext cx="3197495" cy="369332"/>
          </a:xfrm>
          <a:prstGeom prst="rect">
            <a:avLst/>
          </a:prstGeom>
          <a:noFill/>
        </p:spPr>
        <p:txBody>
          <a:bodyPr wrap="square" rtlCol="0">
            <a:spAutoFit/>
          </a:bodyPr>
          <a:lstStyle/>
          <a:p>
            <a:r>
              <a:rPr lang="en-US" dirty="0"/>
              <a:t>A basic FCN8 architecture[18]</a:t>
            </a:r>
            <a:endParaRPr lang="en-IN" dirty="0"/>
          </a:p>
        </p:txBody>
      </p:sp>
      <p:graphicFrame>
        <p:nvGraphicFramePr>
          <p:cNvPr id="19" name="Table 12">
            <a:extLst>
              <a:ext uri="{FF2B5EF4-FFF2-40B4-BE49-F238E27FC236}">
                <a16:creationId xmlns:a16="http://schemas.microsoft.com/office/drawing/2014/main" id="{60865C86-7DA0-4485-991B-AE87DBD7B6AC}"/>
              </a:ext>
            </a:extLst>
          </p:cNvPr>
          <p:cNvGraphicFramePr>
            <a:graphicFrameLocks noGrp="1"/>
          </p:cNvGraphicFramePr>
          <p:nvPr>
            <p:extLst>
              <p:ext uri="{D42A27DB-BD31-4B8C-83A1-F6EECF244321}">
                <p14:modId xmlns:p14="http://schemas.microsoft.com/office/powerpoint/2010/main" val="1011864859"/>
              </p:ext>
            </p:extLst>
          </p:nvPr>
        </p:nvGraphicFramePr>
        <p:xfrm>
          <a:off x="3581400" y="5132189"/>
          <a:ext cx="5283198" cy="1005840"/>
        </p:xfrm>
        <a:graphic>
          <a:graphicData uri="http://schemas.openxmlformats.org/drawingml/2006/table">
            <a:tbl>
              <a:tblPr firstRow="1" bandRow="1">
                <a:tableStyleId>{5C22544A-7EE6-4342-B048-85BDC9FD1C3A}</a:tableStyleId>
              </a:tblPr>
              <a:tblGrid>
                <a:gridCol w="1761066">
                  <a:extLst>
                    <a:ext uri="{9D8B030D-6E8A-4147-A177-3AD203B41FA5}">
                      <a16:colId xmlns:a16="http://schemas.microsoft.com/office/drawing/2014/main" val="1087248456"/>
                    </a:ext>
                  </a:extLst>
                </a:gridCol>
                <a:gridCol w="1761066">
                  <a:extLst>
                    <a:ext uri="{9D8B030D-6E8A-4147-A177-3AD203B41FA5}">
                      <a16:colId xmlns:a16="http://schemas.microsoft.com/office/drawing/2014/main" val="3656573122"/>
                    </a:ext>
                  </a:extLst>
                </a:gridCol>
                <a:gridCol w="1761066">
                  <a:extLst>
                    <a:ext uri="{9D8B030D-6E8A-4147-A177-3AD203B41FA5}">
                      <a16:colId xmlns:a16="http://schemas.microsoft.com/office/drawing/2014/main" val="2268718402"/>
                    </a:ext>
                  </a:extLst>
                </a:gridCol>
              </a:tblGrid>
              <a:tr h="218213">
                <a:tc>
                  <a:txBody>
                    <a:bodyPr/>
                    <a:lstStyle/>
                    <a:p>
                      <a:r>
                        <a:rPr lang="en-US" dirty="0"/>
                        <a:t>Trainable parameters</a:t>
                      </a:r>
                      <a:endParaRPr lang="en-IN" dirty="0"/>
                    </a:p>
                  </a:txBody>
                  <a:tcPr/>
                </a:tc>
                <a:tc>
                  <a:txBody>
                    <a:bodyPr/>
                    <a:lstStyle/>
                    <a:p>
                      <a:r>
                        <a:rPr lang="en-US" dirty="0"/>
                        <a:t>Non-Trainable parameters</a:t>
                      </a:r>
                      <a:endParaRPr lang="en-IN" dirty="0"/>
                    </a:p>
                  </a:txBody>
                  <a:tcPr/>
                </a:tc>
                <a:tc>
                  <a:txBody>
                    <a:bodyPr/>
                    <a:lstStyle/>
                    <a:p>
                      <a:r>
                        <a:rPr lang="en-US" dirty="0"/>
                        <a:t>Total Parameters</a:t>
                      </a:r>
                      <a:endParaRPr lang="en-IN" dirty="0"/>
                    </a:p>
                  </a:txBody>
                  <a:tcPr/>
                </a:tc>
                <a:extLst>
                  <a:ext uri="{0D108BD9-81ED-4DB2-BD59-A6C34878D82A}">
                    <a16:rowId xmlns:a16="http://schemas.microsoft.com/office/drawing/2014/main" val="930714784"/>
                  </a:ext>
                </a:extLst>
              </a:tr>
              <a:tr h="218213">
                <a:tc>
                  <a:txBody>
                    <a:bodyPr/>
                    <a:lstStyle/>
                    <a:p>
                      <a:r>
                        <a:rPr lang="en-IN" dirty="0"/>
                        <a:t>14,751,956</a:t>
                      </a:r>
                    </a:p>
                  </a:txBody>
                  <a:tcPr/>
                </a:tc>
                <a:tc>
                  <a:txBody>
                    <a:bodyPr/>
                    <a:lstStyle/>
                    <a:p>
                      <a:r>
                        <a:rPr lang="en-US" dirty="0"/>
                        <a:t>0</a:t>
                      </a:r>
                      <a:endParaRPr lang="en-IN" dirty="0"/>
                    </a:p>
                  </a:txBody>
                  <a:tcPr/>
                </a:tc>
                <a:tc>
                  <a:txBody>
                    <a:bodyPr/>
                    <a:lstStyle/>
                    <a:p>
                      <a:r>
                        <a:rPr lang="en-IN" dirty="0"/>
                        <a:t>14,751,956</a:t>
                      </a:r>
                    </a:p>
                  </a:txBody>
                  <a:tcPr/>
                </a:tc>
                <a:extLst>
                  <a:ext uri="{0D108BD9-81ED-4DB2-BD59-A6C34878D82A}">
                    <a16:rowId xmlns:a16="http://schemas.microsoft.com/office/drawing/2014/main" val="2180850366"/>
                  </a:ext>
                </a:extLst>
              </a:tr>
            </a:tbl>
          </a:graphicData>
        </a:graphic>
      </p:graphicFrame>
      <p:pic>
        <p:nvPicPr>
          <p:cNvPr id="6" name="Picture 5">
            <a:extLst>
              <a:ext uri="{FF2B5EF4-FFF2-40B4-BE49-F238E27FC236}">
                <a16:creationId xmlns:a16="http://schemas.microsoft.com/office/drawing/2014/main" id="{EF5A007C-D985-49BE-B018-036D2AA37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853" y="1385644"/>
            <a:ext cx="8468866" cy="3156477"/>
          </a:xfrm>
          <a:prstGeom prst="rect">
            <a:avLst/>
          </a:prstGeom>
        </p:spPr>
      </p:pic>
      <p:pic>
        <p:nvPicPr>
          <p:cNvPr id="12" name="Picture 11">
            <a:extLst>
              <a:ext uri="{FF2B5EF4-FFF2-40B4-BE49-F238E27FC236}">
                <a16:creationId xmlns:a16="http://schemas.microsoft.com/office/drawing/2014/main" id="{B0E5221C-9AFF-4A41-8F1B-6DE64AC2B1E2}"/>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3" name="Picture 12">
            <a:extLst>
              <a:ext uri="{FF2B5EF4-FFF2-40B4-BE49-F238E27FC236}">
                <a16:creationId xmlns:a16="http://schemas.microsoft.com/office/drawing/2014/main" id="{A4B25E95-AA21-43AF-B210-DD820DDA2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0504707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54</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84775"/>
          </a:xfrm>
          <a:prstGeom prst="rect">
            <a:avLst/>
          </a:prstGeom>
          <a:noFill/>
        </p:spPr>
        <p:txBody>
          <a:bodyPr wrap="square" rtlCol="0">
            <a:spAutoFit/>
          </a:bodyPr>
          <a:lstStyle/>
          <a:p>
            <a:r>
              <a:rPr lang="en-US" sz="3200" b="1" dirty="0">
                <a:solidFill>
                  <a:srgbClr val="0A64A2"/>
                </a:solidFill>
              </a:rPr>
              <a:t>Appendix</a:t>
            </a:r>
            <a:endParaRPr lang="en-IN" sz="3200" b="1" dirty="0">
              <a:solidFill>
                <a:srgbClr val="0A64A2"/>
              </a:solidFill>
            </a:endParaRPr>
          </a:p>
        </p:txBody>
      </p:sp>
      <p:sp>
        <p:nvSpPr>
          <p:cNvPr id="15" name="TextBox 14">
            <a:extLst>
              <a:ext uri="{FF2B5EF4-FFF2-40B4-BE49-F238E27FC236}">
                <a16:creationId xmlns:a16="http://schemas.microsoft.com/office/drawing/2014/main" id="{FB715BC1-0CA4-47E6-AFB5-C5A7B1513787}"/>
              </a:ext>
            </a:extLst>
          </p:cNvPr>
          <p:cNvSpPr txBox="1"/>
          <p:nvPr/>
        </p:nvSpPr>
        <p:spPr>
          <a:xfrm>
            <a:off x="721385" y="927756"/>
            <a:ext cx="4368775" cy="400110"/>
          </a:xfrm>
          <a:prstGeom prst="rect">
            <a:avLst/>
          </a:prstGeom>
          <a:noFill/>
        </p:spPr>
        <p:txBody>
          <a:bodyPr wrap="square" rtlCol="0">
            <a:spAutoFit/>
          </a:bodyPr>
          <a:lstStyle/>
          <a:p>
            <a:r>
              <a:rPr lang="en-US" sz="2000" b="1" dirty="0"/>
              <a:t>FCN8 (Evaluation):</a:t>
            </a:r>
            <a:endParaRPr lang="en-IN" sz="2000" b="1" dirty="0"/>
          </a:p>
        </p:txBody>
      </p:sp>
      <p:sp>
        <p:nvSpPr>
          <p:cNvPr id="16" name="TextBox 15">
            <a:extLst>
              <a:ext uri="{FF2B5EF4-FFF2-40B4-BE49-F238E27FC236}">
                <a16:creationId xmlns:a16="http://schemas.microsoft.com/office/drawing/2014/main" id="{B0C3B85A-32A6-4666-890E-7336DF66BD9E}"/>
              </a:ext>
            </a:extLst>
          </p:cNvPr>
          <p:cNvSpPr txBox="1"/>
          <p:nvPr/>
        </p:nvSpPr>
        <p:spPr>
          <a:xfrm>
            <a:off x="1412240" y="5152575"/>
            <a:ext cx="9941560" cy="369332"/>
          </a:xfrm>
          <a:prstGeom prst="rect">
            <a:avLst/>
          </a:prstGeom>
          <a:noFill/>
        </p:spPr>
        <p:txBody>
          <a:bodyPr wrap="square">
            <a:spAutoFit/>
          </a:bodyPr>
          <a:lstStyle/>
          <a:p>
            <a:r>
              <a:rPr lang="en-US" dirty="0"/>
              <a:t>Input thermogram (left), expected output (center), and predicted mask(right) on augmented data (FCN8) </a:t>
            </a:r>
            <a:endParaRPr lang="en-IN" dirty="0"/>
          </a:p>
        </p:txBody>
      </p:sp>
      <p:sp>
        <p:nvSpPr>
          <p:cNvPr id="17" name="TextBox 16">
            <a:extLst>
              <a:ext uri="{FF2B5EF4-FFF2-40B4-BE49-F238E27FC236}">
                <a16:creationId xmlns:a16="http://schemas.microsoft.com/office/drawing/2014/main" id="{48762B23-4BA0-4FB7-96DB-82D4E402AEFE}"/>
              </a:ext>
            </a:extLst>
          </p:cNvPr>
          <p:cNvSpPr txBox="1"/>
          <p:nvPr/>
        </p:nvSpPr>
        <p:spPr>
          <a:xfrm>
            <a:off x="5080000" y="5626440"/>
            <a:ext cx="2032000" cy="369332"/>
          </a:xfrm>
          <a:prstGeom prst="rect">
            <a:avLst/>
          </a:prstGeom>
          <a:noFill/>
        </p:spPr>
        <p:txBody>
          <a:bodyPr wrap="square" rtlCol="0">
            <a:spAutoFit/>
          </a:bodyPr>
          <a:lstStyle/>
          <a:p>
            <a:r>
              <a:rPr lang="en-US" dirty="0"/>
              <a:t>Accuracy : 85.56%</a:t>
            </a:r>
            <a:endParaRPr lang="en-IN" dirty="0"/>
          </a:p>
        </p:txBody>
      </p:sp>
      <p:pic>
        <p:nvPicPr>
          <p:cNvPr id="4" name="Picture 3">
            <a:extLst>
              <a:ext uri="{FF2B5EF4-FFF2-40B4-BE49-F238E27FC236}">
                <a16:creationId xmlns:a16="http://schemas.microsoft.com/office/drawing/2014/main" id="{98DFD63A-E1F6-4909-8886-0C4F994B7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85" y="1511228"/>
            <a:ext cx="10901680" cy="3457985"/>
          </a:xfrm>
          <a:prstGeom prst="rect">
            <a:avLst/>
          </a:prstGeom>
        </p:spPr>
      </p:pic>
      <p:pic>
        <p:nvPicPr>
          <p:cNvPr id="12" name="Picture 11">
            <a:extLst>
              <a:ext uri="{FF2B5EF4-FFF2-40B4-BE49-F238E27FC236}">
                <a16:creationId xmlns:a16="http://schemas.microsoft.com/office/drawing/2014/main" id="{A908447D-9799-49AD-88EF-EB2A3E9DA738}"/>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3" name="Picture 12">
            <a:extLst>
              <a:ext uri="{FF2B5EF4-FFF2-40B4-BE49-F238E27FC236}">
                <a16:creationId xmlns:a16="http://schemas.microsoft.com/office/drawing/2014/main" id="{FE51210A-A6D7-4213-8B91-BD6968D7A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3781539545"/>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55</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295764" cy="584775"/>
          </a:xfrm>
          <a:prstGeom prst="rect">
            <a:avLst/>
          </a:prstGeom>
          <a:noFill/>
        </p:spPr>
        <p:txBody>
          <a:bodyPr wrap="square" rtlCol="0">
            <a:spAutoFit/>
          </a:bodyPr>
          <a:lstStyle/>
          <a:p>
            <a:r>
              <a:rPr lang="en-US" sz="3200" b="1" dirty="0">
                <a:solidFill>
                  <a:srgbClr val="0A64A2"/>
                </a:solidFill>
              </a:rPr>
              <a:t>Appendix - </a:t>
            </a:r>
            <a:r>
              <a:rPr lang="en-US" sz="3000" b="1" dirty="0">
                <a:solidFill>
                  <a:srgbClr val="0A64A2"/>
                </a:solidFill>
              </a:rPr>
              <a:t>Thickness Evaluation</a:t>
            </a:r>
            <a:endParaRPr lang="en-IN" b="1" dirty="0">
              <a:solidFill>
                <a:srgbClr val="0A64A2"/>
              </a:solidFill>
            </a:endParaRPr>
          </a:p>
        </p:txBody>
      </p:sp>
      <p:pic>
        <p:nvPicPr>
          <p:cNvPr id="6" name="Picture 5">
            <a:extLst>
              <a:ext uri="{FF2B5EF4-FFF2-40B4-BE49-F238E27FC236}">
                <a16:creationId xmlns:a16="http://schemas.microsoft.com/office/drawing/2014/main" id="{0789DD18-D3F3-452B-9B7A-2A71F2E56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1487657"/>
            <a:ext cx="5385875" cy="3011112"/>
          </a:xfrm>
          <a:prstGeom prst="rect">
            <a:avLst/>
          </a:prstGeom>
        </p:spPr>
      </p:pic>
      <p:pic>
        <p:nvPicPr>
          <p:cNvPr id="13" name="Picture 12">
            <a:extLst>
              <a:ext uri="{FF2B5EF4-FFF2-40B4-BE49-F238E27FC236}">
                <a16:creationId xmlns:a16="http://schemas.microsoft.com/office/drawing/2014/main" id="{1DC33AEA-5DED-4544-A62A-A22056FDE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241" y="1449156"/>
            <a:ext cx="5385875" cy="3049613"/>
          </a:xfrm>
          <a:prstGeom prst="rect">
            <a:avLst/>
          </a:prstGeom>
        </p:spPr>
      </p:pic>
      <p:graphicFrame>
        <p:nvGraphicFramePr>
          <p:cNvPr id="11" name="Table 7">
            <a:extLst>
              <a:ext uri="{FF2B5EF4-FFF2-40B4-BE49-F238E27FC236}">
                <a16:creationId xmlns:a16="http://schemas.microsoft.com/office/drawing/2014/main" id="{0EA12B8A-305D-4E2C-AAAF-ACE6267F0C43}"/>
              </a:ext>
            </a:extLst>
          </p:cNvPr>
          <p:cNvGraphicFramePr>
            <a:graphicFrameLocks noGrp="1"/>
          </p:cNvGraphicFramePr>
          <p:nvPr/>
        </p:nvGraphicFramePr>
        <p:xfrm>
          <a:off x="1268137" y="5356132"/>
          <a:ext cx="9655726" cy="896825"/>
        </p:xfrm>
        <a:graphic>
          <a:graphicData uri="http://schemas.openxmlformats.org/drawingml/2006/table">
            <a:tbl>
              <a:tblPr firstRow="1" bandRow="1">
                <a:tableStyleId>{5C22544A-7EE6-4342-B048-85BDC9FD1C3A}</a:tableStyleId>
              </a:tblPr>
              <a:tblGrid>
                <a:gridCol w="1824638">
                  <a:extLst>
                    <a:ext uri="{9D8B030D-6E8A-4147-A177-3AD203B41FA5}">
                      <a16:colId xmlns:a16="http://schemas.microsoft.com/office/drawing/2014/main" val="768908505"/>
                    </a:ext>
                  </a:extLst>
                </a:gridCol>
                <a:gridCol w="1957772">
                  <a:extLst>
                    <a:ext uri="{9D8B030D-6E8A-4147-A177-3AD203B41FA5}">
                      <a16:colId xmlns:a16="http://schemas.microsoft.com/office/drawing/2014/main" val="4000784143"/>
                    </a:ext>
                  </a:extLst>
                </a:gridCol>
                <a:gridCol w="1957772">
                  <a:extLst>
                    <a:ext uri="{9D8B030D-6E8A-4147-A177-3AD203B41FA5}">
                      <a16:colId xmlns:a16="http://schemas.microsoft.com/office/drawing/2014/main" val="2208338154"/>
                    </a:ext>
                  </a:extLst>
                </a:gridCol>
                <a:gridCol w="1957772">
                  <a:extLst>
                    <a:ext uri="{9D8B030D-6E8A-4147-A177-3AD203B41FA5}">
                      <a16:colId xmlns:a16="http://schemas.microsoft.com/office/drawing/2014/main" val="996998394"/>
                    </a:ext>
                  </a:extLst>
                </a:gridCol>
                <a:gridCol w="1957772">
                  <a:extLst>
                    <a:ext uri="{9D8B030D-6E8A-4147-A177-3AD203B41FA5}">
                      <a16:colId xmlns:a16="http://schemas.microsoft.com/office/drawing/2014/main" val="2547631371"/>
                    </a:ext>
                  </a:extLst>
                </a:gridCol>
              </a:tblGrid>
              <a:tr h="527544">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Constrast Function</a:t>
                      </a:r>
                      <a:endParaRPr lang="en-IN" dirty="0"/>
                    </a:p>
                  </a:txBody>
                  <a:tcPr/>
                </a:tc>
                <a:tc>
                  <a:txBody>
                    <a:bodyPr/>
                    <a:lstStyle/>
                    <a:p>
                      <a:r>
                        <a:rPr lang="en-US" dirty="0"/>
                        <a:t>RNN type</a:t>
                      </a:r>
                      <a:endParaRPr lang="en-IN" dirty="0"/>
                    </a:p>
                  </a:txBody>
                  <a:tcPr/>
                </a:tc>
                <a:tc>
                  <a:txBody>
                    <a:bodyPr/>
                    <a:lstStyle/>
                    <a:p>
                      <a:r>
                        <a:rPr lang="en-IN" dirty="0"/>
                        <a:t>Optimizer</a:t>
                      </a:r>
                    </a:p>
                  </a:txBody>
                  <a:tcPr/>
                </a:tc>
                <a:extLst>
                  <a:ext uri="{0D108BD9-81ED-4DB2-BD59-A6C34878D82A}">
                    <a16:rowId xmlns:a16="http://schemas.microsoft.com/office/drawing/2014/main" val="1180578312"/>
                  </a:ext>
                </a:extLst>
              </a:tr>
              <a:tr h="369281">
                <a:tc>
                  <a:txBody>
                    <a:bodyPr/>
                    <a:lstStyle/>
                    <a:p>
                      <a:r>
                        <a:rPr lang="en-US" dirty="0"/>
                        <a:t>8</a:t>
                      </a:r>
                      <a:endParaRPr lang="en-IN" dirty="0"/>
                    </a:p>
                  </a:txBody>
                  <a:tcPr/>
                </a:tc>
                <a:tc>
                  <a:txBody>
                    <a:bodyPr/>
                    <a:lstStyle/>
                    <a:p>
                      <a:r>
                        <a:rPr lang="en-US" dirty="0"/>
                        <a:t>0.0001</a:t>
                      </a:r>
                      <a:endParaRPr lang="en-IN" dirty="0"/>
                    </a:p>
                  </a:txBody>
                  <a:tcPr/>
                </a:tc>
                <a:tc>
                  <a:txBody>
                    <a:bodyPr/>
                    <a:lstStyle/>
                    <a:p>
                      <a:r>
                        <a:rPr lang="en-US" dirty="0"/>
                        <a:t>?</a:t>
                      </a:r>
                      <a:endParaRPr lang="en-IN" dirty="0"/>
                    </a:p>
                  </a:txBody>
                  <a:tcPr/>
                </a:tc>
                <a:tc>
                  <a:txBody>
                    <a:bodyPr/>
                    <a:lstStyle/>
                    <a:p>
                      <a:r>
                        <a:rPr lang="en-US" dirty="0"/>
                        <a:t>LSTM</a:t>
                      </a:r>
                      <a:endParaRPr lang="en-IN" dirty="0"/>
                    </a:p>
                  </a:txBody>
                  <a:tcPr/>
                </a:tc>
                <a:tc>
                  <a:txBody>
                    <a:bodyPr/>
                    <a:lstStyle/>
                    <a:p>
                      <a:r>
                        <a:rPr lang="en-US" dirty="0"/>
                        <a:t>Adam</a:t>
                      </a:r>
                      <a:endParaRPr lang="en-IN" dirty="0"/>
                    </a:p>
                  </a:txBody>
                  <a:tcPr/>
                </a:tc>
                <a:extLst>
                  <a:ext uri="{0D108BD9-81ED-4DB2-BD59-A6C34878D82A}">
                    <a16:rowId xmlns:a16="http://schemas.microsoft.com/office/drawing/2014/main" val="1386896523"/>
                  </a:ext>
                </a:extLst>
              </a:tr>
            </a:tbl>
          </a:graphicData>
        </a:graphic>
      </p:graphicFrame>
      <p:sp>
        <p:nvSpPr>
          <p:cNvPr id="12" name="TextBox 11">
            <a:extLst>
              <a:ext uri="{FF2B5EF4-FFF2-40B4-BE49-F238E27FC236}">
                <a16:creationId xmlns:a16="http://schemas.microsoft.com/office/drawing/2014/main" id="{EFF08222-6A69-4C35-A473-D13CECB33C41}"/>
              </a:ext>
            </a:extLst>
          </p:cNvPr>
          <p:cNvSpPr txBox="1"/>
          <p:nvPr/>
        </p:nvSpPr>
        <p:spPr>
          <a:xfrm>
            <a:off x="838200" y="919194"/>
            <a:ext cx="7601125" cy="369332"/>
          </a:xfrm>
          <a:prstGeom prst="rect">
            <a:avLst/>
          </a:prstGeom>
          <a:noFill/>
        </p:spPr>
        <p:txBody>
          <a:bodyPr wrap="square" rtlCol="0">
            <a:spAutoFit/>
          </a:bodyPr>
          <a:lstStyle/>
          <a:p>
            <a:r>
              <a:rPr lang="en-US" sz="1800" b="1" dirty="0"/>
              <a:t>Recurrent Neural Networks ( Experimentation –contrast function):</a:t>
            </a:r>
            <a:endParaRPr lang="en-IN" sz="1800" b="1" dirty="0"/>
          </a:p>
        </p:txBody>
      </p:sp>
      <p:sp>
        <p:nvSpPr>
          <p:cNvPr id="3" name="TextBox 2">
            <a:extLst>
              <a:ext uri="{FF2B5EF4-FFF2-40B4-BE49-F238E27FC236}">
                <a16:creationId xmlns:a16="http://schemas.microsoft.com/office/drawing/2014/main" id="{C3B81335-73EB-4886-826E-F69DD67B30BC}"/>
              </a:ext>
            </a:extLst>
          </p:cNvPr>
          <p:cNvSpPr txBox="1"/>
          <p:nvPr/>
        </p:nvSpPr>
        <p:spPr>
          <a:xfrm>
            <a:off x="4672668" y="4974672"/>
            <a:ext cx="2785146" cy="369332"/>
          </a:xfrm>
          <a:prstGeom prst="rect">
            <a:avLst/>
          </a:prstGeom>
          <a:noFill/>
        </p:spPr>
        <p:txBody>
          <a:bodyPr wrap="square" rtlCol="0">
            <a:spAutoFit/>
          </a:bodyPr>
          <a:lstStyle/>
          <a:p>
            <a:pPr algn="ctr"/>
            <a:r>
              <a:rPr lang="en-US" dirty="0"/>
              <a:t>Hyperparameters</a:t>
            </a:r>
            <a:endParaRPr lang="en-IN" dirty="0"/>
          </a:p>
        </p:txBody>
      </p:sp>
      <p:pic>
        <p:nvPicPr>
          <p:cNvPr id="14" name="Picture 13">
            <a:extLst>
              <a:ext uri="{FF2B5EF4-FFF2-40B4-BE49-F238E27FC236}">
                <a16:creationId xmlns:a16="http://schemas.microsoft.com/office/drawing/2014/main" id="{434BA3C0-4BE1-4FFB-8A68-B31593516F5F}"/>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5" name="Picture 14">
            <a:extLst>
              <a:ext uri="{FF2B5EF4-FFF2-40B4-BE49-F238E27FC236}">
                <a16:creationId xmlns:a16="http://schemas.microsoft.com/office/drawing/2014/main" id="{E23A8419-DA02-4E43-A235-7F7D9898F1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58327"/>
            <a:ext cx="936105" cy="931178"/>
          </a:xfrm>
          <a:prstGeom prst="rect">
            <a:avLst/>
          </a:prstGeom>
        </p:spPr>
      </p:pic>
    </p:spTree>
    <p:extLst>
      <p:ext uri="{BB962C8B-B14F-4D97-AF65-F5344CB8AC3E}">
        <p14:creationId xmlns:p14="http://schemas.microsoft.com/office/powerpoint/2010/main" val="3059246678"/>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56</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84775"/>
          </a:xfrm>
          <a:prstGeom prst="rect">
            <a:avLst/>
          </a:prstGeom>
          <a:noFill/>
        </p:spPr>
        <p:txBody>
          <a:bodyPr wrap="square" rtlCol="0">
            <a:spAutoFit/>
          </a:bodyPr>
          <a:lstStyle/>
          <a:p>
            <a:r>
              <a:rPr lang="en-US" sz="3200" b="1" dirty="0">
                <a:solidFill>
                  <a:srgbClr val="0A64A2"/>
                </a:solidFill>
              </a:rPr>
              <a:t>Appendix</a:t>
            </a:r>
            <a:endParaRPr lang="en-IN" sz="3200" b="1" dirty="0">
              <a:solidFill>
                <a:srgbClr val="0A64A2"/>
              </a:solidFill>
            </a:endParaRPr>
          </a:p>
        </p:txBody>
      </p:sp>
      <p:sp>
        <p:nvSpPr>
          <p:cNvPr id="15" name="TextBox 14">
            <a:extLst>
              <a:ext uri="{FF2B5EF4-FFF2-40B4-BE49-F238E27FC236}">
                <a16:creationId xmlns:a16="http://schemas.microsoft.com/office/drawing/2014/main" id="{FB715BC1-0CA4-47E6-AFB5-C5A7B1513787}"/>
              </a:ext>
            </a:extLst>
          </p:cNvPr>
          <p:cNvSpPr txBox="1"/>
          <p:nvPr/>
        </p:nvSpPr>
        <p:spPr>
          <a:xfrm>
            <a:off x="721385" y="927756"/>
            <a:ext cx="4368775" cy="400110"/>
          </a:xfrm>
          <a:prstGeom prst="rect">
            <a:avLst/>
          </a:prstGeom>
          <a:noFill/>
        </p:spPr>
        <p:txBody>
          <a:bodyPr wrap="square" rtlCol="0">
            <a:spAutoFit/>
          </a:bodyPr>
          <a:lstStyle/>
          <a:p>
            <a:r>
              <a:rPr lang="en-US" sz="2000" b="1" dirty="0"/>
              <a:t>Software Architecture:</a:t>
            </a:r>
            <a:endParaRPr lang="en-IN" sz="2000" b="1" dirty="0"/>
          </a:p>
        </p:txBody>
      </p:sp>
      <p:pic>
        <p:nvPicPr>
          <p:cNvPr id="6" name="Picture 5">
            <a:extLst>
              <a:ext uri="{FF2B5EF4-FFF2-40B4-BE49-F238E27FC236}">
                <a16:creationId xmlns:a16="http://schemas.microsoft.com/office/drawing/2014/main" id="{91744A03-E2A4-4BB1-9685-AE4C22FB2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772" y="1280910"/>
            <a:ext cx="2465222" cy="4330795"/>
          </a:xfrm>
          <a:prstGeom prst="rect">
            <a:avLst/>
          </a:prstGeom>
        </p:spPr>
      </p:pic>
      <p:pic>
        <p:nvPicPr>
          <p:cNvPr id="12" name="Picture 11">
            <a:extLst>
              <a:ext uri="{FF2B5EF4-FFF2-40B4-BE49-F238E27FC236}">
                <a16:creationId xmlns:a16="http://schemas.microsoft.com/office/drawing/2014/main" id="{BB94CAC7-5F83-43E6-80AA-3D19791A1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422" y="2041587"/>
            <a:ext cx="3465604" cy="2774826"/>
          </a:xfrm>
          <a:prstGeom prst="rect">
            <a:avLst/>
          </a:prstGeom>
        </p:spPr>
      </p:pic>
      <p:sp>
        <p:nvSpPr>
          <p:cNvPr id="13" name="TextBox 12">
            <a:extLst>
              <a:ext uri="{FF2B5EF4-FFF2-40B4-BE49-F238E27FC236}">
                <a16:creationId xmlns:a16="http://schemas.microsoft.com/office/drawing/2014/main" id="{8DC94684-99DC-4B30-8EB2-D9D644D25881}"/>
              </a:ext>
            </a:extLst>
          </p:cNvPr>
          <p:cNvSpPr txBox="1"/>
          <p:nvPr/>
        </p:nvSpPr>
        <p:spPr>
          <a:xfrm>
            <a:off x="3246132" y="5745578"/>
            <a:ext cx="1808468" cy="369332"/>
          </a:xfrm>
          <a:prstGeom prst="rect">
            <a:avLst/>
          </a:prstGeom>
          <a:noFill/>
        </p:spPr>
        <p:txBody>
          <a:bodyPr wrap="square" rtlCol="0">
            <a:spAutoFit/>
          </a:bodyPr>
          <a:lstStyle/>
          <a:p>
            <a:r>
              <a:rPr lang="en-US" dirty="0"/>
              <a:t>List of packages</a:t>
            </a:r>
            <a:endParaRPr lang="en-IN" dirty="0"/>
          </a:p>
        </p:txBody>
      </p:sp>
      <p:sp>
        <p:nvSpPr>
          <p:cNvPr id="17" name="TextBox 16">
            <a:extLst>
              <a:ext uri="{FF2B5EF4-FFF2-40B4-BE49-F238E27FC236}">
                <a16:creationId xmlns:a16="http://schemas.microsoft.com/office/drawing/2014/main" id="{44DD70C2-2C61-4AC5-9D6F-579F391911FF}"/>
              </a:ext>
            </a:extLst>
          </p:cNvPr>
          <p:cNvSpPr txBox="1"/>
          <p:nvPr/>
        </p:nvSpPr>
        <p:spPr>
          <a:xfrm>
            <a:off x="7742350" y="5006914"/>
            <a:ext cx="2143748" cy="923330"/>
          </a:xfrm>
          <a:prstGeom prst="rect">
            <a:avLst/>
          </a:prstGeom>
          <a:noFill/>
        </p:spPr>
        <p:txBody>
          <a:bodyPr wrap="square" rtlCol="0">
            <a:spAutoFit/>
          </a:bodyPr>
          <a:lstStyle/>
          <a:p>
            <a:pPr algn="ctr"/>
            <a:r>
              <a:rPr lang="en-US" dirty="0"/>
              <a:t>List of examples codes to run the packages</a:t>
            </a:r>
            <a:endParaRPr lang="en-IN" dirty="0"/>
          </a:p>
        </p:txBody>
      </p:sp>
      <p:pic>
        <p:nvPicPr>
          <p:cNvPr id="14" name="Picture 13">
            <a:extLst>
              <a:ext uri="{FF2B5EF4-FFF2-40B4-BE49-F238E27FC236}">
                <a16:creationId xmlns:a16="http://schemas.microsoft.com/office/drawing/2014/main" id="{8479B675-D961-45A2-9FF0-13DCBFF239F3}"/>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6" name="Picture 15">
            <a:extLst>
              <a:ext uri="{FF2B5EF4-FFF2-40B4-BE49-F238E27FC236}">
                <a16:creationId xmlns:a16="http://schemas.microsoft.com/office/drawing/2014/main" id="{135E4C97-68F7-4A07-99AD-8336D55892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58327"/>
            <a:ext cx="936105" cy="931178"/>
          </a:xfrm>
          <a:prstGeom prst="rect">
            <a:avLst/>
          </a:prstGeom>
        </p:spPr>
      </p:pic>
    </p:spTree>
    <p:extLst>
      <p:ext uri="{BB962C8B-B14F-4D97-AF65-F5344CB8AC3E}">
        <p14:creationId xmlns:p14="http://schemas.microsoft.com/office/powerpoint/2010/main" val="2196087418"/>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286663-64E5-4FA1-A573-8DA0C01BC69A}"/>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24964" y="6133765"/>
            <a:ext cx="572071" cy="638357"/>
          </a:xfrm>
          <a:prstGeom prst="rect">
            <a:avLst/>
          </a:prstGeom>
        </p:spPr>
      </p:pic>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C341722-922E-468D-BBA5-ECC3070CBAB5}" type="datetime1">
              <a:rPr lang="en-IN" smtClean="0"/>
              <a:t>03-05-2022</a:t>
            </a:fld>
            <a:endParaRPr lang="en-IN" dirty="0"/>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57</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6435455" cy="584775"/>
          </a:xfrm>
          <a:prstGeom prst="rect">
            <a:avLst/>
          </a:prstGeom>
          <a:noFill/>
        </p:spPr>
        <p:txBody>
          <a:bodyPr wrap="square" rtlCol="0">
            <a:spAutoFit/>
          </a:bodyPr>
          <a:lstStyle/>
          <a:p>
            <a:r>
              <a:rPr lang="en-US" sz="3200" b="1" dirty="0">
                <a:solidFill>
                  <a:srgbClr val="0A64A2"/>
                </a:solidFill>
              </a:rPr>
              <a:t>Appendix</a:t>
            </a:r>
            <a:endParaRPr lang="en-IN" sz="3200" b="1" dirty="0">
              <a:solidFill>
                <a:srgbClr val="0A64A2"/>
              </a:solidFill>
            </a:endParaRPr>
          </a:p>
        </p:txBody>
      </p:sp>
      <p:sp>
        <p:nvSpPr>
          <p:cNvPr id="15" name="TextBox 14">
            <a:extLst>
              <a:ext uri="{FF2B5EF4-FFF2-40B4-BE49-F238E27FC236}">
                <a16:creationId xmlns:a16="http://schemas.microsoft.com/office/drawing/2014/main" id="{FB715BC1-0CA4-47E6-AFB5-C5A7B1513787}"/>
              </a:ext>
            </a:extLst>
          </p:cNvPr>
          <p:cNvSpPr txBox="1"/>
          <p:nvPr/>
        </p:nvSpPr>
        <p:spPr>
          <a:xfrm>
            <a:off x="721385" y="927756"/>
            <a:ext cx="4368775" cy="400110"/>
          </a:xfrm>
          <a:prstGeom prst="rect">
            <a:avLst/>
          </a:prstGeom>
          <a:noFill/>
        </p:spPr>
        <p:txBody>
          <a:bodyPr wrap="square" rtlCol="0">
            <a:spAutoFit/>
          </a:bodyPr>
          <a:lstStyle/>
          <a:p>
            <a:r>
              <a:rPr lang="en-US" sz="2000" b="1" dirty="0"/>
              <a:t>GUI:</a:t>
            </a:r>
            <a:endParaRPr lang="en-IN" sz="2000" b="1" dirty="0"/>
          </a:p>
        </p:txBody>
      </p:sp>
      <p:pic>
        <p:nvPicPr>
          <p:cNvPr id="6" name="Picture 5">
            <a:extLst>
              <a:ext uri="{FF2B5EF4-FFF2-40B4-BE49-F238E27FC236}">
                <a16:creationId xmlns:a16="http://schemas.microsoft.com/office/drawing/2014/main" id="{9B86346B-B747-4471-9F4A-560E2C4C0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075" y="1016960"/>
            <a:ext cx="3192845" cy="1908532"/>
          </a:xfrm>
          <a:prstGeom prst="rect">
            <a:avLst/>
          </a:prstGeom>
        </p:spPr>
      </p:pic>
      <p:pic>
        <p:nvPicPr>
          <p:cNvPr id="12" name="Picture 11">
            <a:extLst>
              <a:ext uri="{FF2B5EF4-FFF2-40B4-BE49-F238E27FC236}">
                <a16:creationId xmlns:a16="http://schemas.microsoft.com/office/drawing/2014/main" id="{FE4D25D8-6E23-4C16-B0C1-5F9C2AB5B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428" y="3541688"/>
            <a:ext cx="3596573" cy="2058854"/>
          </a:xfrm>
          <a:prstGeom prst="rect">
            <a:avLst/>
          </a:prstGeom>
        </p:spPr>
      </p:pic>
      <p:pic>
        <p:nvPicPr>
          <p:cNvPr id="14" name="Picture 13">
            <a:extLst>
              <a:ext uri="{FF2B5EF4-FFF2-40B4-BE49-F238E27FC236}">
                <a16:creationId xmlns:a16="http://schemas.microsoft.com/office/drawing/2014/main" id="{EAD58887-5939-42D3-B16B-B94595FD7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0323" y="3666703"/>
            <a:ext cx="3297182" cy="1900014"/>
          </a:xfrm>
          <a:prstGeom prst="rect">
            <a:avLst/>
          </a:prstGeom>
        </p:spPr>
      </p:pic>
      <p:pic>
        <p:nvPicPr>
          <p:cNvPr id="19" name="Picture 18">
            <a:extLst>
              <a:ext uri="{FF2B5EF4-FFF2-40B4-BE49-F238E27FC236}">
                <a16:creationId xmlns:a16="http://schemas.microsoft.com/office/drawing/2014/main" id="{41119A31-3D8F-4080-B8EB-797C357196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545" y="3711979"/>
            <a:ext cx="3317855" cy="1908531"/>
          </a:xfrm>
          <a:prstGeom prst="rect">
            <a:avLst/>
          </a:prstGeom>
        </p:spPr>
      </p:pic>
      <p:pic>
        <p:nvPicPr>
          <p:cNvPr id="21" name="Picture 20">
            <a:extLst>
              <a:ext uri="{FF2B5EF4-FFF2-40B4-BE49-F238E27FC236}">
                <a16:creationId xmlns:a16="http://schemas.microsoft.com/office/drawing/2014/main" id="{54354B68-297F-4E29-B167-6323DC6A2D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6154" y="958318"/>
            <a:ext cx="3441708" cy="1983298"/>
          </a:xfrm>
          <a:prstGeom prst="rect">
            <a:avLst/>
          </a:prstGeom>
        </p:spPr>
      </p:pic>
      <p:cxnSp>
        <p:nvCxnSpPr>
          <p:cNvPr id="23" name="Straight Arrow Connector 22">
            <a:extLst>
              <a:ext uri="{FF2B5EF4-FFF2-40B4-BE49-F238E27FC236}">
                <a16:creationId xmlns:a16="http://schemas.microsoft.com/office/drawing/2014/main" id="{274E14D1-466D-4B02-B907-5A2279272FF9}"/>
              </a:ext>
            </a:extLst>
          </p:cNvPr>
          <p:cNvCxnSpPr/>
          <p:nvPr/>
        </p:nvCxnSpPr>
        <p:spPr>
          <a:xfrm>
            <a:off x="4917440" y="1971226"/>
            <a:ext cx="436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37C4ABB-35D4-4A56-A4AD-80E3817CC3BB}"/>
              </a:ext>
            </a:extLst>
          </p:cNvPr>
          <p:cNvCxnSpPr>
            <a:cxnSpLocks/>
            <a:stCxn id="21" idx="2"/>
            <a:endCxn id="19" idx="0"/>
          </p:cNvCxnSpPr>
          <p:nvPr/>
        </p:nvCxnSpPr>
        <p:spPr>
          <a:xfrm rot="5400000">
            <a:off x="4219560" y="644530"/>
            <a:ext cx="770363" cy="53645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6BFCE82-1395-4637-B378-C50B3CF11BC3}"/>
              </a:ext>
            </a:extLst>
          </p:cNvPr>
          <p:cNvCxnSpPr/>
          <p:nvPr/>
        </p:nvCxnSpPr>
        <p:spPr>
          <a:xfrm>
            <a:off x="3581400" y="4649388"/>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27BD6BD-E7E6-4117-A36C-9AE42857BA31}"/>
              </a:ext>
            </a:extLst>
          </p:cNvPr>
          <p:cNvCxnSpPr/>
          <p:nvPr/>
        </p:nvCxnSpPr>
        <p:spPr>
          <a:xfrm>
            <a:off x="7696200" y="4571115"/>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79ABFB3-FEDA-466D-A18B-747B59D16188}"/>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20" name="Picture 19">
            <a:extLst>
              <a:ext uri="{FF2B5EF4-FFF2-40B4-BE49-F238E27FC236}">
                <a16:creationId xmlns:a16="http://schemas.microsoft.com/office/drawing/2014/main" id="{56E33E31-2D64-495C-A151-321EA29850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08" y="58327"/>
            <a:ext cx="936105" cy="931178"/>
          </a:xfrm>
          <a:prstGeom prst="rect">
            <a:avLst/>
          </a:prstGeom>
        </p:spPr>
      </p:pic>
    </p:spTree>
    <p:extLst>
      <p:ext uri="{BB962C8B-B14F-4D97-AF65-F5344CB8AC3E}">
        <p14:creationId xmlns:p14="http://schemas.microsoft.com/office/powerpoint/2010/main" val="3418752324"/>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120A3672-98BB-4D6B-A7BC-2C75F0F2D9F0}"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6</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Infrared Thermal Sensors</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4748868" cy="369332"/>
          </a:xfrm>
          <a:prstGeom prst="rect">
            <a:avLst/>
          </a:prstGeom>
          <a:noFill/>
        </p:spPr>
        <p:txBody>
          <a:bodyPr wrap="square" rtlCol="0">
            <a:spAutoFit/>
          </a:bodyPr>
          <a:lstStyle/>
          <a:p>
            <a:r>
              <a:rPr lang="en-US" b="1" dirty="0"/>
              <a:t>Technical specifications of the thermal sensors  </a:t>
            </a:r>
            <a:endParaRPr lang="en-IN" b="1" dirty="0"/>
          </a:p>
        </p:txBody>
      </p:sp>
      <p:graphicFrame>
        <p:nvGraphicFramePr>
          <p:cNvPr id="4" name="Table 5">
            <a:extLst>
              <a:ext uri="{FF2B5EF4-FFF2-40B4-BE49-F238E27FC236}">
                <a16:creationId xmlns:a16="http://schemas.microsoft.com/office/drawing/2014/main" id="{ADD71B93-92B1-4F66-9904-FABBB98F24CB}"/>
              </a:ext>
            </a:extLst>
          </p:cNvPr>
          <p:cNvGraphicFramePr>
            <a:graphicFrameLocks noGrp="1"/>
          </p:cNvGraphicFramePr>
          <p:nvPr>
            <p:extLst>
              <p:ext uri="{D42A27DB-BD31-4B8C-83A1-F6EECF244321}">
                <p14:modId xmlns:p14="http://schemas.microsoft.com/office/powerpoint/2010/main" val="338373475"/>
              </p:ext>
            </p:extLst>
          </p:nvPr>
        </p:nvGraphicFramePr>
        <p:xfrm>
          <a:off x="2032000" y="1614158"/>
          <a:ext cx="8127999" cy="3708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167045208"/>
                    </a:ext>
                  </a:extLst>
                </a:gridCol>
                <a:gridCol w="2709333">
                  <a:extLst>
                    <a:ext uri="{9D8B030D-6E8A-4147-A177-3AD203B41FA5}">
                      <a16:colId xmlns:a16="http://schemas.microsoft.com/office/drawing/2014/main" val="3263970999"/>
                    </a:ext>
                  </a:extLst>
                </a:gridCol>
                <a:gridCol w="2709333">
                  <a:extLst>
                    <a:ext uri="{9D8B030D-6E8A-4147-A177-3AD203B41FA5}">
                      <a16:colId xmlns:a16="http://schemas.microsoft.com/office/drawing/2014/main" val="1087460373"/>
                    </a:ext>
                  </a:extLst>
                </a:gridCol>
              </a:tblGrid>
              <a:tr h="370840">
                <a:tc>
                  <a:txBody>
                    <a:bodyPr/>
                    <a:lstStyle/>
                    <a:p>
                      <a:pPr algn="ctr"/>
                      <a:r>
                        <a:rPr lang="en-US" dirty="0"/>
                        <a:t>Properties</a:t>
                      </a:r>
                      <a:endParaRPr lang="en-IN" dirty="0"/>
                    </a:p>
                  </a:txBody>
                  <a:tcPr/>
                </a:tc>
                <a:tc>
                  <a:txBody>
                    <a:bodyPr/>
                    <a:lstStyle/>
                    <a:p>
                      <a:pPr algn="ctr"/>
                      <a:r>
                        <a:rPr lang="en-US" dirty="0"/>
                        <a:t>VarioTherm</a:t>
                      </a:r>
                      <a:endParaRPr lang="en-IN" dirty="0"/>
                    </a:p>
                  </a:txBody>
                  <a:tcPr/>
                </a:tc>
                <a:tc>
                  <a:txBody>
                    <a:bodyPr/>
                    <a:lstStyle/>
                    <a:p>
                      <a:pPr algn="ctr"/>
                      <a:r>
                        <a:rPr lang="en-US" dirty="0"/>
                        <a:t>Optris 640p</a:t>
                      </a:r>
                      <a:endParaRPr lang="en-IN" dirty="0"/>
                    </a:p>
                  </a:txBody>
                  <a:tcPr/>
                </a:tc>
                <a:extLst>
                  <a:ext uri="{0D108BD9-81ED-4DB2-BD59-A6C34878D82A}">
                    <a16:rowId xmlns:a16="http://schemas.microsoft.com/office/drawing/2014/main" val="2350071047"/>
                  </a:ext>
                </a:extLst>
              </a:tr>
              <a:tr h="370840">
                <a:tc>
                  <a:txBody>
                    <a:bodyPr/>
                    <a:lstStyle/>
                    <a:p>
                      <a:r>
                        <a:rPr lang="en-US" dirty="0"/>
                        <a:t>Type of detector </a:t>
                      </a:r>
                      <a:endParaRPr lang="en-IN" dirty="0"/>
                    </a:p>
                  </a:txBody>
                  <a:tcPr/>
                </a:tc>
                <a:tc>
                  <a:txBody>
                    <a:bodyPr/>
                    <a:lstStyle/>
                    <a:p>
                      <a:pPr algn="ctr"/>
                      <a:r>
                        <a:rPr lang="en-US" dirty="0"/>
                        <a:t>Cooled, FPA</a:t>
                      </a:r>
                      <a:endParaRPr lang="en-IN" dirty="0"/>
                    </a:p>
                  </a:txBody>
                  <a:tcPr/>
                </a:tc>
                <a:tc>
                  <a:txBody>
                    <a:bodyPr/>
                    <a:lstStyle/>
                    <a:p>
                      <a:pPr algn="ctr"/>
                      <a:r>
                        <a:rPr lang="en-US" dirty="0"/>
                        <a:t>Uncooled, FPA</a:t>
                      </a:r>
                      <a:endParaRPr lang="en-IN" dirty="0"/>
                    </a:p>
                  </a:txBody>
                  <a:tcPr/>
                </a:tc>
                <a:extLst>
                  <a:ext uri="{0D108BD9-81ED-4DB2-BD59-A6C34878D82A}">
                    <a16:rowId xmlns:a16="http://schemas.microsoft.com/office/drawing/2014/main" val="3497076007"/>
                  </a:ext>
                </a:extLst>
              </a:tr>
              <a:tr h="370840">
                <a:tc>
                  <a:txBody>
                    <a:bodyPr/>
                    <a:lstStyle/>
                    <a:p>
                      <a:r>
                        <a:rPr lang="en-US" dirty="0"/>
                        <a:t>Optical resolution</a:t>
                      </a:r>
                      <a:endParaRPr lang="en-IN" dirty="0"/>
                    </a:p>
                  </a:txBody>
                  <a:tcPr/>
                </a:tc>
                <a:tc>
                  <a:txBody>
                    <a:bodyPr/>
                    <a:lstStyle/>
                    <a:p>
                      <a:pPr algn="ctr"/>
                      <a:r>
                        <a:rPr lang="en-US" dirty="0"/>
                        <a:t>256x256 pixels</a:t>
                      </a:r>
                      <a:endParaRPr lang="en-IN" dirty="0"/>
                    </a:p>
                  </a:txBody>
                  <a:tcPr/>
                </a:tc>
                <a:tc>
                  <a:txBody>
                    <a:bodyPr/>
                    <a:lstStyle/>
                    <a:p>
                      <a:pPr algn="ctr"/>
                      <a:r>
                        <a:rPr lang="en-US" dirty="0"/>
                        <a:t>640x480 pixels</a:t>
                      </a:r>
                      <a:endParaRPr lang="en-IN" dirty="0"/>
                    </a:p>
                  </a:txBody>
                  <a:tcPr/>
                </a:tc>
                <a:extLst>
                  <a:ext uri="{0D108BD9-81ED-4DB2-BD59-A6C34878D82A}">
                    <a16:rowId xmlns:a16="http://schemas.microsoft.com/office/drawing/2014/main" val="2581369760"/>
                  </a:ext>
                </a:extLst>
              </a:tr>
              <a:tr h="370840">
                <a:tc>
                  <a:txBody>
                    <a:bodyPr/>
                    <a:lstStyle/>
                    <a:p>
                      <a:r>
                        <a:rPr lang="en-US" dirty="0"/>
                        <a:t>Spectral range</a:t>
                      </a:r>
                      <a:endParaRPr lang="en-IN" dirty="0"/>
                    </a:p>
                  </a:txBody>
                  <a:tcPr/>
                </a:tc>
                <a:tc>
                  <a:txBody>
                    <a:bodyPr/>
                    <a:lstStyle/>
                    <a:p>
                      <a:pPr algn="ctr"/>
                      <a:r>
                        <a:rPr lang="en-US" dirty="0"/>
                        <a:t>3.4 - 5.0  (</a:t>
                      </a:r>
                      <a:r>
                        <a:rPr lang="el-GR" dirty="0">
                          <a:latin typeface="Times New Roman" panose="02020603050405020304" pitchFamily="18" charset="0"/>
                          <a:cs typeface="Times New Roman" panose="02020603050405020304" pitchFamily="18" charset="0"/>
                        </a:rPr>
                        <a:t>μ</a:t>
                      </a:r>
                      <a:r>
                        <a:rPr lang="en-US" dirty="0">
                          <a:latin typeface="Times New Roman" panose="02020603050405020304" pitchFamily="18" charset="0"/>
                          <a:cs typeface="Times New Roman" panose="02020603050405020304" pitchFamily="18" charset="0"/>
                        </a:rPr>
                        <a:t>m</a:t>
                      </a:r>
                      <a:r>
                        <a:rPr lang="en-US" dirty="0"/>
                        <a: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8 - 14  (</a:t>
                      </a:r>
                      <a:r>
                        <a:rPr lang="el-GR" dirty="0">
                          <a:latin typeface="Times New Roman" panose="02020603050405020304" pitchFamily="18" charset="0"/>
                          <a:cs typeface="Times New Roman" panose="02020603050405020304" pitchFamily="18" charset="0"/>
                        </a:rPr>
                        <a:t>μ</a:t>
                      </a:r>
                      <a:r>
                        <a:rPr lang="en-US" dirty="0">
                          <a:latin typeface="Times New Roman" panose="02020603050405020304" pitchFamily="18" charset="0"/>
                          <a:cs typeface="Times New Roman" panose="02020603050405020304" pitchFamily="18" charset="0"/>
                        </a:rPr>
                        <a:t>m</a:t>
                      </a:r>
                      <a:r>
                        <a:rPr lang="en-US" dirty="0"/>
                        <a:t>)</a:t>
                      </a:r>
                      <a:endParaRPr lang="en-IN" dirty="0"/>
                    </a:p>
                  </a:txBody>
                  <a:tcPr/>
                </a:tc>
                <a:extLst>
                  <a:ext uri="{0D108BD9-81ED-4DB2-BD59-A6C34878D82A}">
                    <a16:rowId xmlns:a16="http://schemas.microsoft.com/office/drawing/2014/main" val="2364215256"/>
                  </a:ext>
                </a:extLst>
              </a:tr>
              <a:tr h="370840">
                <a:tc>
                  <a:txBody>
                    <a:bodyPr/>
                    <a:lstStyle/>
                    <a:p>
                      <a:r>
                        <a:rPr lang="en-US" dirty="0"/>
                        <a:t>Temperature range</a:t>
                      </a:r>
                      <a:endParaRPr lang="en-IN" dirty="0"/>
                    </a:p>
                  </a:txBody>
                  <a:tcPr/>
                </a:tc>
                <a:tc>
                  <a:txBody>
                    <a:bodyPr/>
                    <a:lstStyle/>
                    <a:p>
                      <a:pPr algn="ctr"/>
                      <a:r>
                        <a:rPr lang="en-US" dirty="0"/>
                        <a:t>-25 to 1200  </a:t>
                      </a:r>
                      <a:r>
                        <a:rPr lang="he-IL"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C</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 to 1500  </a:t>
                      </a:r>
                      <a:r>
                        <a:rPr lang="he-IL"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C</a:t>
                      </a:r>
                      <a:endParaRPr lang="en-IN" dirty="0"/>
                    </a:p>
                  </a:txBody>
                  <a:tcPr/>
                </a:tc>
                <a:extLst>
                  <a:ext uri="{0D108BD9-81ED-4DB2-BD59-A6C34878D82A}">
                    <a16:rowId xmlns:a16="http://schemas.microsoft.com/office/drawing/2014/main" val="217545049"/>
                  </a:ext>
                </a:extLst>
              </a:tr>
              <a:tr h="370840">
                <a:tc>
                  <a:txBody>
                    <a:bodyPr/>
                    <a:lstStyle/>
                    <a:p>
                      <a:r>
                        <a:rPr lang="en-US" dirty="0"/>
                        <a:t>Frame rate</a:t>
                      </a:r>
                      <a:endParaRPr lang="en-IN" dirty="0"/>
                    </a:p>
                  </a:txBody>
                  <a:tcPr/>
                </a:tc>
                <a:tc>
                  <a:txBody>
                    <a:bodyPr/>
                    <a:lstStyle/>
                    <a:p>
                      <a:pPr algn="ctr"/>
                      <a:r>
                        <a:rPr lang="en-US" dirty="0"/>
                        <a:t>50 Hz</a:t>
                      </a:r>
                      <a:endParaRPr lang="en-IN" dirty="0"/>
                    </a:p>
                  </a:txBody>
                  <a:tcPr/>
                </a:tc>
                <a:tc>
                  <a:txBody>
                    <a:bodyPr/>
                    <a:lstStyle/>
                    <a:p>
                      <a:pPr algn="ctr"/>
                      <a:r>
                        <a:rPr lang="en-US" dirty="0"/>
                        <a:t>32 Hz</a:t>
                      </a:r>
                      <a:endParaRPr lang="en-IN" dirty="0"/>
                    </a:p>
                  </a:txBody>
                  <a:tcPr/>
                </a:tc>
                <a:extLst>
                  <a:ext uri="{0D108BD9-81ED-4DB2-BD59-A6C34878D82A}">
                    <a16:rowId xmlns:a16="http://schemas.microsoft.com/office/drawing/2014/main" val="2094778810"/>
                  </a:ext>
                </a:extLst>
              </a:tr>
              <a:tr h="370840">
                <a:tc>
                  <a:txBody>
                    <a:bodyPr/>
                    <a:lstStyle/>
                    <a:p>
                      <a:r>
                        <a:rPr lang="en-US" dirty="0"/>
                        <a:t>Emissivity </a:t>
                      </a:r>
                      <a:endParaRPr lang="en-IN" dirty="0"/>
                    </a:p>
                  </a:txBody>
                  <a:tcPr/>
                </a:tc>
                <a:tc>
                  <a:txBody>
                    <a:bodyPr/>
                    <a:lstStyle/>
                    <a:p>
                      <a:pPr algn="ctr"/>
                      <a:r>
                        <a:rPr lang="en-US" dirty="0"/>
                        <a:t>0.1 to 1 adjustable</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1257634140"/>
                  </a:ext>
                </a:extLst>
              </a:tr>
              <a:tr h="370840">
                <a:tc>
                  <a:txBody>
                    <a:bodyPr/>
                    <a:lstStyle/>
                    <a:p>
                      <a:r>
                        <a:rPr lang="en-US" dirty="0"/>
                        <a:t>Humidity </a:t>
                      </a:r>
                      <a:endParaRPr lang="en-IN" dirty="0"/>
                    </a:p>
                  </a:txBody>
                  <a:tcPr/>
                </a:tc>
                <a:tc>
                  <a:txBody>
                    <a:bodyPr/>
                    <a:lstStyle/>
                    <a:p>
                      <a:pPr algn="ctr"/>
                      <a:r>
                        <a:rPr lang="en-US" dirty="0"/>
                        <a:t>-</a:t>
                      </a:r>
                      <a:endParaRPr lang="en-IN" dirty="0"/>
                    </a:p>
                  </a:txBody>
                  <a:tcPr/>
                </a:tc>
                <a:tc>
                  <a:txBody>
                    <a:bodyPr/>
                    <a:lstStyle/>
                    <a:p>
                      <a:pPr algn="ctr"/>
                      <a:r>
                        <a:rPr lang="en-US" dirty="0"/>
                        <a:t>20-80% non-condensing</a:t>
                      </a:r>
                      <a:endParaRPr lang="en-IN" dirty="0"/>
                    </a:p>
                  </a:txBody>
                  <a:tcPr/>
                </a:tc>
                <a:extLst>
                  <a:ext uri="{0D108BD9-81ED-4DB2-BD59-A6C34878D82A}">
                    <a16:rowId xmlns:a16="http://schemas.microsoft.com/office/drawing/2014/main" val="1960585892"/>
                  </a:ext>
                </a:extLst>
              </a:tr>
              <a:tr h="370840">
                <a:tc>
                  <a:txBody>
                    <a:bodyPr/>
                    <a:lstStyle/>
                    <a:p>
                      <a:r>
                        <a:rPr lang="en-US" dirty="0"/>
                        <a:t>Thermal sensitivity </a:t>
                      </a:r>
                      <a:endParaRPr lang="en-IN" dirty="0"/>
                    </a:p>
                  </a:txBody>
                  <a:tcPr/>
                </a:tc>
                <a:tc>
                  <a:txBody>
                    <a:bodyPr/>
                    <a:lstStyle/>
                    <a:p>
                      <a:pPr algn="ctr"/>
                      <a:r>
                        <a:rPr lang="en-US" dirty="0"/>
                        <a:t>100 </a:t>
                      </a:r>
                      <a:r>
                        <a:rPr lang="en-US" dirty="0" err="1"/>
                        <a:t>mK</a:t>
                      </a:r>
                      <a:endParaRPr lang="en-IN" dirty="0"/>
                    </a:p>
                  </a:txBody>
                  <a:tcPr/>
                </a:tc>
                <a:tc>
                  <a:txBody>
                    <a:bodyPr/>
                    <a:lstStyle/>
                    <a:p>
                      <a:pPr algn="ctr"/>
                      <a:r>
                        <a:rPr lang="en-US" dirty="0"/>
                        <a:t>20 </a:t>
                      </a:r>
                      <a:r>
                        <a:rPr lang="en-US" dirty="0" err="1"/>
                        <a:t>mK</a:t>
                      </a:r>
                      <a:endParaRPr lang="en-IN" dirty="0"/>
                    </a:p>
                  </a:txBody>
                  <a:tcPr/>
                </a:tc>
                <a:extLst>
                  <a:ext uri="{0D108BD9-81ED-4DB2-BD59-A6C34878D82A}">
                    <a16:rowId xmlns:a16="http://schemas.microsoft.com/office/drawing/2014/main" val="2914842620"/>
                  </a:ext>
                </a:extLst>
              </a:tr>
              <a:tr h="370840">
                <a:tc>
                  <a:txBody>
                    <a:bodyPr/>
                    <a:lstStyle/>
                    <a:p>
                      <a:r>
                        <a:rPr lang="en-US" dirty="0"/>
                        <a:t>Accuracy </a:t>
                      </a:r>
                      <a:endParaRPr lang="en-IN" dirty="0"/>
                    </a:p>
                  </a:txBody>
                  <a:tcPr/>
                </a:tc>
                <a:tc>
                  <a:txBody>
                    <a:bodyPr/>
                    <a:lstStyle/>
                    <a:p>
                      <a:pPr algn="ctr"/>
                      <a:r>
                        <a:rPr lang="en-US" dirty="0">
                          <a:latin typeface="Times New Roman" panose="02020603050405020304" pitchFamily="18" charset="0"/>
                          <a:cs typeface="Times New Roman" panose="02020603050405020304" pitchFamily="18" charset="0"/>
                        </a:rPr>
                        <a:t>± 2 K</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2 %</a:t>
                      </a:r>
                      <a:endParaRPr lang="en-IN" dirty="0"/>
                    </a:p>
                  </a:txBody>
                  <a:tcPr/>
                </a:tc>
                <a:extLst>
                  <a:ext uri="{0D108BD9-81ED-4DB2-BD59-A6C34878D82A}">
                    <a16:rowId xmlns:a16="http://schemas.microsoft.com/office/drawing/2014/main" val="602525147"/>
                  </a:ext>
                </a:extLst>
              </a:tr>
            </a:tbl>
          </a:graphicData>
        </a:graphic>
      </p:graphicFrame>
      <p:pic>
        <p:nvPicPr>
          <p:cNvPr id="11" name="Picture 10">
            <a:extLst>
              <a:ext uri="{FF2B5EF4-FFF2-40B4-BE49-F238E27FC236}">
                <a16:creationId xmlns:a16="http://schemas.microsoft.com/office/drawing/2014/main" id="{8DE0B2C4-ABE1-498B-8C40-03455D7EC2FF}"/>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2" name="Picture 11">
            <a:extLst>
              <a:ext uri="{FF2B5EF4-FFF2-40B4-BE49-F238E27FC236}">
                <a16:creationId xmlns:a16="http://schemas.microsoft.com/office/drawing/2014/main" id="{E0F3F30D-B08E-4338-AA09-CC1859959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42633782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64C4799C-6FDE-4F34-BB42-AD4BE7DEB3F6}"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7</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Experiment Setup</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4748868" cy="369332"/>
          </a:xfrm>
          <a:prstGeom prst="rect">
            <a:avLst/>
          </a:prstGeom>
          <a:noFill/>
        </p:spPr>
        <p:txBody>
          <a:bodyPr wrap="square" rtlCol="0">
            <a:spAutoFit/>
          </a:bodyPr>
          <a:lstStyle/>
          <a:p>
            <a:r>
              <a:rPr lang="en-US" b="1" dirty="0"/>
              <a:t> </a:t>
            </a:r>
            <a:endParaRPr lang="en-IN" b="1" dirty="0"/>
          </a:p>
        </p:txBody>
      </p:sp>
      <p:pic>
        <p:nvPicPr>
          <p:cNvPr id="11" name="Picture 10">
            <a:extLst>
              <a:ext uri="{FF2B5EF4-FFF2-40B4-BE49-F238E27FC236}">
                <a16:creationId xmlns:a16="http://schemas.microsoft.com/office/drawing/2014/main" id="{84F4F655-2D1F-4551-8235-DA7D0A0D2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476" y="2707050"/>
            <a:ext cx="4072488" cy="2475814"/>
          </a:xfrm>
          <a:prstGeom prst="rect">
            <a:avLst/>
          </a:prstGeom>
        </p:spPr>
      </p:pic>
      <p:graphicFrame>
        <p:nvGraphicFramePr>
          <p:cNvPr id="14" name="Table 14">
            <a:extLst>
              <a:ext uri="{FF2B5EF4-FFF2-40B4-BE49-F238E27FC236}">
                <a16:creationId xmlns:a16="http://schemas.microsoft.com/office/drawing/2014/main" id="{56F964D6-0A0B-4014-AACE-4F7718A89BA0}"/>
              </a:ext>
            </a:extLst>
          </p:cNvPr>
          <p:cNvGraphicFramePr>
            <a:graphicFrameLocks noGrp="1"/>
          </p:cNvGraphicFramePr>
          <p:nvPr>
            <p:extLst>
              <p:ext uri="{D42A27DB-BD31-4B8C-83A1-F6EECF244321}">
                <p14:modId xmlns:p14="http://schemas.microsoft.com/office/powerpoint/2010/main" val="1283811543"/>
              </p:ext>
            </p:extLst>
          </p:nvPr>
        </p:nvGraphicFramePr>
        <p:xfrm>
          <a:off x="667036" y="2611442"/>
          <a:ext cx="6216009" cy="2966720"/>
        </p:xfrm>
        <a:graphic>
          <a:graphicData uri="http://schemas.openxmlformats.org/drawingml/2006/table">
            <a:tbl>
              <a:tblPr firstRow="1" bandRow="1">
                <a:tableStyleId>{5C22544A-7EE6-4342-B048-85BDC9FD1C3A}</a:tableStyleId>
              </a:tblPr>
              <a:tblGrid>
                <a:gridCol w="838666">
                  <a:extLst>
                    <a:ext uri="{9D8B030D-6E8A-4147-A177-3AD203B41FA5}">
                      <a16:colId xmlns:a16="http://schemas.microsoft.com/office/drawing/2014/main" val="4163641113"/>
                    </a:ext>
                  </a:extLst>
                </a:gridCol>
                <a:gridCol w="1417740">
                  <a:extLst>
                    <a:ext uri="{9D8B030D-6E8A-4147-A177-3AD203B41FA5}">
                      <a16:colId xmlns:a16="http://schemas.microsoft.com/office/drawing/2014/main" val="230355228"/>
                    </a:ext>
                  </a:extLst>
                </a:gridCol>
                <a:gridCol w="2030135">
                  <a:extLst>
                    <a:ext uri="{9D8B030D-6E8A-4147-A177-3AD203B41FA5}">
                      <a16:colId xmlns:a16="http://schemas.microsoft.com/office/drawing/2014/main" val="2446656784"/>
                    </a:ext>
                  </a:extLst>
                </a:gridCol>
                <a:gridCol w="1929468">
                  <a:extLst>
                    <a:ext uri="{9D8B030D-6E8A-4147-A177-3AD203B41FA5}">
                      <a16:colId xmlns:a16="http://schemas.microsoft.com/office/drawing/2014/main" val="1492123900"/>
                    </a:ext>
                  </a:extLst>
                </a:gridCol>
              </a:tblGrid>
              <a:tr h="370840">
                <a:tc>
                  <a:txBody>
                    <a:bodyPr/>
                    <a:lstStyle/>
                    <a:p>
                      <a:r>
                        <a:rPr lang="en-US" dirty="0"/>
                        <a:t>Exp no</a:t>
                      </a:r>
                      <a:endParaRPr lang="en-IN" dirty="0"/>
                    </a:p>
                  </a:txBody>
                  <a:tcPr/>
                </a:tc>
                <a:tc>
                  <a:txBody>
                    <a:bodyPr/>
                    <a:lstStyle/>
                    <a:p>
                      <a:r>
                        <a:rPr lang="en-US" dirty="0"/>
                        <a:t>Camera</a:t>
                      </a:r>
                      <a:endParaRPr lang="en-IN" dirty="0"/>
                    </a:p>
                  </a:txBody>
                  <a:tcPr/>
                </a:tc>
                <a:tc>
                  <a:txBody>
                    <a:bodyPr/>
                    <a:lstStyle/>
                    <a:p>
                      <a:r>
                        <a:rPr lang="en-IN" dirty="0"/>
                        <a:t>Radiation source </a:t>
                      </a:r>
                    </a:p>
                  </a:txBody>
                  <a:tcPr/>
                </a:tc>
                <a:tc>
                  <a:txBody>
                    <a:bodyPr/>
                    <a:lstStyle/>
                    <a:p>
                      <a:r>
                        <a:rPr lang="en-US" dirty="0"/>
                        <a:t>Incident angel</a:t>
                      </a:r>
                      <a:endParaRPr lang="en-IN" dirty="0"/>
                    </a:p>
                  </a:txBody>
                  <a:tcPr/>
                </a:tc>
                <a:extLst>
                  <a:ext uri="{0D108BD9-81ED-4DB2-BD59-A6C34878D82A}">
                    <a16:rowId xmlns:a16="http://schemas.microsoft.com/office/drawing/2014/main" val="4018152121"/>
                  </a:ext>
                </a:extLst>
              </a:tr>
              <a:tr h="370840">
                <a:tc>
                  <a:txBody>
                    <a:bodyPr/>
                    <a:lstStyle/>
                    <a:p>
                      <a:r>
                        <a:rPr lang="en-US" dirty="0"/>
                        <a:t>01</a:t>
                      </a:r>
                      <a:endParaRPr lang="en-IN" dirty="0"/>
                    </a:p>
                  </a:txBody>
                  <a:tcPr/>
                </a:tc>
                <a:tc>
                  <a:txBody>
                    <a:bodyPr/>
                    <a:lstStyle/>
                    <a:p>
                      <a:r>
                        <a:rPr lang="en-IN" dirty="0"/>
                        <a:t>VarioTherm</a:t>
                      </a:r>
                    </a:p>
                  </a:txBody>
                  <a:tcPr/>
                </a:tc>
                <a:tc>
                  <a:txBody>
                    <a:bodyPr/>
                    <a:lstStyle/>
                    <a:p>
                      <a:r>
                        <a:rPr lang="en-US" dirty="0"/>
                        <a:t>Halogen Lamp</a:t>
                      </a:r>
                      <a:endParaRPr lang="en-IN" dirty="0"/>
                    </a:p>
                  </a:txBody>
                  <a:tcPr/>
                </a:tc>
                <a:tc>
                  <a:txBody>
                    <a:bodyPr/>
                    <a:lstStyle/>
                    <a:p>
                      <a:r>
                        <a:rPr lang="en-US" dirty="0"/>
                        <a:t>0 </a:t>
                      </a:r>
                      <a:r>
                        <a:rPr lang="he-IL" dirty="0">
                          <a:latin typeface="Times New Roman" panose="02020603050405020304" pitchFamily="18" charset="0"/>
                          <a:cs typeface="Times New Roman" panose="02020603050405020304" pitchFamily="18" charset="0"/>
                        </a:rPr>
                        <a:t>֯</a:t>
                      </a:r>
                      <a:endParaRPr lang="en-IN" dirty="0"/>
                    </a:p>
                  </a:txBody>
                  <a:tcPr/>
                </a:tc>
                <a:extLst>
                  <a:ext uri="{0D108BD9-81ED-4DB2-BD59-A6C34878D82A}">
                    <a16:rowId xmlns:a16="http://schemas.microsoft.com/office/drawing/2014/main" val="3732899763"/>
                  </a:ext>
                </a:extLst>
              </a:tr>
              <a:tr h="370840">
                <a:tc>
                  <a:txBody>
                    <a:bodyPr/>
                    <a:lstStyle/>
                    <a:p>
                      <a:r>
                        <a:rPr lang="en-US" dirty="0"/>
                        <a:t>02</a:t>
                      </a:r>
                      <a:endParaRPr lang="en-IN" dirty="0"/>
                    </a:p>
                  </a:txBody>
                  <a:tcPr/>
                </a:tc>
                <a:tc>
                  <a:txBody>
                    <a:bodyPr/>
                    <a:lstStyle/>
                    <a:p>
                      <a:r>
                        <a:rPr lang="en-IN" dirty="0"/>
                        <a:t>VarioTherm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Halogen Lamp</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22.50 </a:t>
                      </a:r>
                      <a:r>
                        <a:rPr lang="he-IL"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en-IN" dirty="0"/>
                    </a:p>
                  </a:txBody>
                  <a:tcPr/>
                </a:tc>
                <a:extLst>
                  <a:ext uri="{0D108BD9-81ED-4DB2-BD59-A6C34878D82A}">
                    <a16:rowId xmlns:a16="http://schemas.microsoft.com/office/drawing/2014/main" val="742177300"/>
                  </a:ext>
                </a:extLst>
              </a:tr>
              <a:tr h="370840">
                <a:tc>
                  <a:txBody>
                    <a:bodyPr/>
                    <a:lstStyle/>
                    <a:p>
                      <a:r>
                        <a:rPr lang="en-US" dirty="0"/>
                        <a:t>03</a:t>
                      </a:r>
                      <a:endParaRPr lang="en-IN" dirty="0"/>
                    </a:p>
                  </a:txBody>
                  <a:tcPr/>
                </a:tc>
                <a:tc>
                  <a:txBody>
                    <a:bodyPr/>
                    <a:lstStyle/>
                    <a:p>
                      <a:r>
                        <a:rPr lang="en-IN" dirty="0"/>
                        <a:t>VarioTherm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Halogen Lamp</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 </a:t>
                      </a:r>
                      <a:r>
                        <a:rPr lang="he-IL" dirty="0">
                          <a:latin typeface="Times New Roman" panose="02020603050405020304" pitchFamily="18" charset="0"/>
                          <a:cs typeface="Times New Roman" panose="02020603050405020304" pitchFamily="18" charset="0"/>
                        </a:rPr>
                        <a:t>֯</a:t>
                      </a:r>
                      <a:endParaRPr lang="en-IN" dirty="0"/>
                    </a:p>
                  </a:txBody>
                  <a:tcPr/>
                </a:tc>
                <a:extLst>
                  <a:ext uri="{0D108BD9-81ED-4DB2-BD59-A6C34878D82A}">
                    <a16:rowId xmlns:a16="http://schemas.microsoft.com/office/drawing/2014/main" val="3560912685"/>
                  </a:ext>
                </a:extLst>
              </a:tr>
              <a:tr h="370840">
                <a:tc>
                  <a:txBody>
                    <a:bodyPr/>
                    <a:lstStyle/>
                    <a:p>
                      <a:r>
                        <a:rPr lang="en-US" dirty="0"/>
                        <a:t>04</a:t>
                      </a:r>
                      <a:endParaRPr lang="en-IN" dirty="0"/>
                    </a:p>
                  </a:txBody>
                  <a:tcPr/>
                </a:tc>
                <a:tc>
                  <a:txBody>
                    <a:bodyPr/>
                    <a:lstStyle/>
                    <a:p>
                      <a:r>
                        <a:rPr lang="en-IN" dirty="0"/>
                        <a:t>VarioTherm</a:t>
                      </a:r>
                    </a:p>
                  </a:txBody>
                  <a:tcPr/>
                </a:tc>
                <a:tc>
                  <a:txBody>
                    <a:bodyPr/>
                    <a:lstStyle/>
                    <a:p>
                      <a:r>
                        <a:rPr lang="en-IN" dirty="0"/>
                        <a:t>Infrared-spotlight</a:t>
                      </a:r>
                    </a:p>
                  </a:txBody>
                  <a:tcPr/>
                </a:tc>
                <a:tc>
                  <a:txBody>
                    <a:bodyPr/>
                    <a:lstStyle/>
                    <a:p>
                      <a:r>
                        <a:rPr lang="en-US" dirty="0"/>
                        <a:t>0 </a:t>
                      </a:r>
                      <a:r>
                        <a:rPr lang="he-IL" dirty="0">
                          <a:latin typeface="Times New Roman" panose="02020603050405020304" pitchFamily="18" charset="0"/>
                          <a:cs typeface="Times New Roman" panose="02020603050405020304" pitchFamily="18" charset="0"/>
                        </a:rPr>
                        <a:t>֯</a:t>
                      </a:r>
                      <a:endParaRPr lang="en-IN" dirty="0"/>
                    </a:p>
                  </a:txBody>
                  <a:tcPr/>
                </a:tc>
                <a:extLst>
                  <a:ext uri="{0D108BD9-81ED-4DB2-BD59-A6C34878D82A}">
                    <a16:rowId xmlns:a16="http://schemas.microsoft.com/office/drawing/2014/main" val="2325615711"/>
                  </a:ext>
                </a:extLst>
              </a:tr>
              <a:tr h="370840">
                <a:tc>
                  <a:txBody>
                    <a:bodyPr/>
                    <a:lstStyle/>
                    <a:p>
                      <a:r>
                        <a:rPr lang="en-US" dirty="0"/>
                        <a:t>05</a:t>
                      </a:r>
                      <a:endParaRPr lang="en-IN" dirty="0"/>
                    </a:p>
                  </a:txBody>
                  <a:tcPr/>
                </a:tc>
                <a:tc>
                  <a:txBody>
                    <a:bodyPr/>
                    <a:lstStyle/>
                    <a:p>
                      <a:r>
                        <a:rPr lang="en-IN" dirty="0"/>
                        <a:t>VarioTherm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Infrared-spotlight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22.50 </a:t>
                      </a:r>
                      <a:r>
                        <a:rPr lang="he-IL" dirty="0">
                          <a:latin typeface="Times New Roman" panose="02020603050405020304" pitchFamily="18" charset="0"/>
                          <a:cs typeface="Times New Roman" panose="02020603050405020304" pitchFamily="18" charset="0"/>
                        </a:rPr>
                        <a:t>֯</a:t>
                      </a:r>
                      <a:endParaRPr lang="en-IN" dirty="0"/>
                    </a:p>
                  </a:txBody>
                  <a:tcPr/>
                </a:tc>
                <a:extLst>
                  <a:ext uri="{0D108BD9-81ED-4DB2-BD59-A6C34878D82A}">
                    <a16:rowId xmlns:a16="http://schemas.microsoft.com/office/drawing/2014/main" val="503181118"/>
                  </a:ext>
                </a:extLst>
              </a:tr>
              <a:tr h="370840">
                <a:tc>
                  <a:txBody>
                    <a:bodyPr/>
                    <a:lstStyle/>
                    <a:p>
                      <a:r>
                        <a:rPr lang="en-US" dirty="0"/>
                        <a:t>06</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VarioTherm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Infrared-spotlight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 </a:t>
                      </a:r>
                      <a:r>
                        <a:rPr lang="he-IL" dirty="0">
                          <a:latin typeface="Times New Roman" panose="02020603050405020304" pitchFamily="18" charset="0"/>
                          <a:cs typeface="Times New Roman" panose="02020603050405020304" pitchFamily="18" charset="0"/>
                        </a:rPr>
                        <a:t>֯</a:t>
                      </a:r>
                      <a:endParaRPr lang="en-IN" dirty="0"/>
                    </a:p>
                  </a:txBody>
                  <a:tcPr/>
                </a:tc>
                <a:extLst>
                  <a:ext uri="{0D108BD9-81ED-4DB2-BD59-A6C34878D82A}">
                    <a16:rowId xmlns:a16="http://schemas.microsoft.com/office/drawing/2014/main" val="928071682"/>
                  </a:ext>
                </a:extLst>
              </a:tr>
              <a:tr h="370840">
                <a:tc>
                  <a:txBody>
                    <a:bodyPr/>
                    <a:lstStyle/>
                    <a:p>
                      <a:r>
                        <a:rPr lang="en-US" dirty="0"/>
                        <a:t>07</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VarioTherm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IN" dirty="0"/>
                        <a:t>lash lamp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he-IL" dirty="0">
                          <a:latin typeface="Times New Roman" panose="02020603050405020304" pitchFamily="18" charset="0"/>
                          <a:cs typeface="Times New Roman" panose="02020603050405020304" pitchFamily="18" charset="0"/>
                        </a:rPr>
                        <a:t>֯</a:t>
                      </a:r>
                      <a:endParaRPr lang="en-IN" dirty="0"/>
                    </a:p>
                  </a:txBody>
                  <a:tcPr/>
                </a:tc>
                <a:extLst>
                  <a:ext uri="{0D108BD9-81ED-4DB2-BD59-A6C34878D82A}">
                    <a16:rowId xmlns:a16="http://schemas.microsoft.com/office/drawing/2014/main" val="2117908843"/>
                  </a:ext>
                </a:extLst>
              </a:tr>
            </a:tbl>
          </a:graphicData>
        </a:graphic>
      </p:graphicFrame>
      <p:sp>
        <p:nvSpPr>
          <p:cNvPr id="15" name="TextBox 14">
            <a:extLst>
              <a:ext uri="{FF2B5EF4-FFF2-40B4-BE49-F238E27FC236}">
                <a16:creationId xmlns:a16="http://schemas.microsoft.com/office/drawing/2014/main" id="{DE551FB3-B756-4158-A2EF-D6745C946044}"/>
              </a:ext>
            </a:extLst>
          </p:cNvPr>
          <p:cNvSpPr txBox="1"/>
          <p:nvPr/>
        </p:nvSpPr>
        <p:spPr>
          <a:xfrm>
            <a:off x="8548382" y="5325075"/>
            <a:ext cx="2223083" cy="369332"/>
          </a:xfrm>
          <a:prstGeom prst="rect">
            <a:avLst/>
          </a:prstGeom>
          <a:noFill/>
        </p:spPr>
        <p:txBody>
          <a:bodyPr wrap="square" rtlCol="0">
            <a:spAutoFit/>
          </a:bodyPr>
          <a:lstStyle/>
          <a:p>
            <a:r>
              <a:rPr lang="en-US" dirty="0"/>
              <a:t>Experiment setup. [4]</a:t>
            </a:r>
            <a:endParaRPr lang="en-IN" dirty="0"/>
          </a:p>
        </p:txBody>
      </p:sp>
      <p:sp>
        <p:nvSpPr>
          <p:cNvPr id="16" name="TextBox 15">
            <a:extLst>
              <a:ext uri="{FF2B5EF4-FFF2-40B4-BE49-F238E27FC236}">
                <a16:creationId xmlns:a16="http://schemas.microsoft.com/office/drawing/2014/main" id="{107C75C1-3EF9-4D09-9BB8-1AF77735ADF8}"/>
              </a:ext>
            </a:extLst>
          </p:cNvPr>
          <p:cNvSpPr txBox="1"/>
          <p:nvPr/>
        </p:nvSpPr>
        <p:spPr>
          <a:xfrm>
            <a:off x="1322664" y="1163593"/>
            <a:ext cx="9546671" cy="369332"/>
          </a:xfrm>
          <a:prstGeom prst="rect">
            <a:avLst/>
          </a:prstGeom>
          <a:noFill/>
        </p:spPr>
        <p:txBody>
          <a:bodyPr wrap="square" rtlCol="0">
            <a:spAutoFit/>
          </a:bodyPr>
          <a:lstStyle/>
          <a:p>
            <a:r>
              <a:rPr lang="en-US" dirty="0"/>
              <a:t>The experiment setup is a special type of pulsed thermography known as Heat-Flow thermography</a:t>
            </a:r>
          </a:p>
        </p:txBody>
      </p:sp>
      <p:sp>
        <p:nvSpPr>
          <p:cNvPr id="17" name="TextBox 16">
            <a:extLst>
              <a:ext uri="{FF2B5EF4-FFF2-40B4-BE49-F238E27FC236}">
                <a16:creationId xmlns:a16="http://schemas.microsoft.com/office/drawing/2014/main" id="{33E3557D-B4CD-407E-8A88-BB07DC2419E1}"/>
              </a:ext>
            </a:extLst>
          </p:cNvPr>
          <p:cNvSpPr txBox="1"/>
          <p:nvPr/>
        </p:nvSpPr>
        <p:spPr>
          <a:xfrm>
            <a:off x="667035" y="1910991"/>
            <a:ext cx="6216009" cy="646331"/>
          </a:xfrm>
          <a:prstGeom prst="rect">
            <a:avLst/>
          </a:prstGeom>
          <a:noFill/>
        </p:spPr>
        <p:txBody>
          <a:bodyPr wrap="square" rtlCol="0">
            <a:spAutoFit/>
          </a:bodyPr>
          <a:lstStyle/>
          <a:p>
            <a:pPr algn="ctr"/>
            <a:r>
              <a:rPr lang="en-US" dirty="0"/>
              <a:t>List of Heat-Flow thermography experiments with different sources and angles</a:t>
            </a:r>
            <a:endParaRPr lang="en-IN" dirty="0"/>
          </a:p>
        </p:txBody>
      </p:sp>
      <p:pic>
        <p:nvPicPr>
          <p:cNvPr id="18" name="Picture 17">
            <a:extLst>
              <a:ext uri="{FF2B5EF4-FFF2-40B4-BE49-F238E27FC236}">
                <a16:creationId xmlns:a16="http://schemas.microsoft.com/office/drawing/2014/main" id="{D6C4186D-75B4-49F0-A315-8867BE3876F6}"/>
              </a:ext>
            </a:extLst>
          </p:cNvPr>
          <p:cNvPicPr>
            <a:picLocks noChangeAspect="1"/>
          </p:cNvPicPr>
          <p:nvPr/>
        </p:nvPicPr>
        <p:blipFill rotWithShape="1">
          <a:blip r:embed="rId3">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9" name="Picture 18">
            <a:extLst>
              <a:ext uri="{FF2B5EF4-FFF2-40B4-BE49-F238E27FC236}">
                <a16:creationId xmlns:a16="http://schemas.microsoft.com/office/drawing/2014/main" id="{18B12CEB-D03E-47C3-9B50-5BDBC111E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112545772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C024F4B4-45AD-442F-8BD9-9E3C91DE092E}"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8</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Thermograms Extraction </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2743200" cy="369332"/>
          </a:xfrm>
          <a:prstGeom prst="rect">
            <a:avLst/>
          </a:prstGeom>
          <a:noFill/>
        </p:spPr>
        <p:txBody>
          <a:bodyPr wrap="square" rtlCol="0">
            <a:spAutoFit/>
          </a:bodyPr>
          <a:lstStyle/>
          <a:p>
            <a:r>
              <a:rPr lang="en-US" b="1" dirty="0"/>
              <a:t>VarioTherm </a:t>
            </a:r>
            <a:endParaRPr lang="en-IN" b="1" dirty="0"/>
          </a:p>
        </p:txBody>
      </p:sp>
      <p:sp>
        <p:nvSpPr>
          <p:cNvPr id="6" name="Rectangle: Rounded Corners 5">
            <a:extLst>
              <a:ext uri="{FF2B5EF4-FFF2-40B4-BE49-F238E27FC236}">
                <a16:creationId xmlns:a16="http://schemas.microsoft.com/office/drawing/2014/main" id="{53C1296B-CC72-4327-AA14-A8289321AA96}"/>
              </a:ext>
            </a:extLst>
          </p:cNvPr>
          <p:cNvSpPr/>
          <p:nvPr/>
        </p:nvSpPr>
        <p:spPr>
          <a:xfrm>
            <a:off x="2791437" y="1384400"/>
            <a:ext cx="2106336" cy="72145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Thermal video (.irb)</a:t>
            </a:r>
            <a:endParaRPr lang="en-IN" dirty="0">
              <a:solidFill>
                <a:schemeClr val="tx1"/>
              </a:solidFill>
            </a:endParaRPr>
          </a:p>
        </p:txBody>
      </p:sp>
      <p:sp>
        <p:nvSpPr>
          <p:cNvPr id="11" name="Rectangle: Rounded Corners 10">
            <a:extLst>
              <a:ext uri="{FF2B5EF4-FFF2-40B4-BE49-F238E27FC236}">
                <a16:creationId xmlns:a16="http://schemas.microsoft.com/office/drawing/2014/main" id="{A7B11B11-AB4A-4B34-B2DD-F0D2BE146560}"/>
              </a:ext>
            </a:extLst>
          </p:cNvPr>
          <p:cNvSpPr/>
          <p:nvPr/>
        </p:nvSpPr>
        <p:spPr>
          <a:xfrm>
            <a:off x="5712902" y="1384400"/>
            <a:ext cx="1359017" cy="72145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Binary file</a:t>
            </a:r>
            <a:endParaRPr lang="en-IN" dirty="0">
              <a:solidFill>
                <a:schemeClr val="tx1"/>
              </a:solidFill>
            </a:endParaRPr>
          </a:p>
        </p:txBody>
      </p:sp>
      <p:sp>
        <p:nvSpPr>
          <p:cNvPr id="12" name="Rectangle: Rounded Corners 11">
            <a:extLst>
              <a:ext uri="{FF2B5EF4-FFF2-40B4-BE49-F238E27FC236}">
                <a16:creationId xmlns:a16="http://schemas.microsoft.com/office/drawing/2014/main" id="{88585864-8207-4027-A4CC-DCAA3D066598}"/>
              </a:ext>
            </a:extLst>
          </p:cNvPr>
          <p:cNvSpPr/>
          <p:nvPr/>
        </p:nvSpPr>
        <p:spPr>
          <a:xfrm>
            <a:off x="7887049" y="1384400"/>
            <a:ext cx="1549167" cy="72145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Thermograms</a:t>
            </a:r>
            <a:endParaRPr lang="en-IN" dirty="0">
              <a:solidFill>
                <a:schemeClr val="tx1"/>
              </a:solidFill>
            </a:endParaRPr>
          </a:p>
        </p:txBody>
      </p:sp>
      <p:cxnSp>
        <p:nvCxnSpPr>
          <p:cNvPr id="14" name="Straight Arrow Connector 13">
            <a:extLst>
              <a:ext uri="{FF2B5EF4-FFF2-40B4-BE49-F238E27FC236}">
                <a16:creationId xmlns:a16="http://schemas.microsoft.com/office/drawing/2014/main" id="{78E83512-1BBE-4238-B8FD-32F73BF8EAF3}"/>
              </a:ext>
            </a:extLst>
          </p:cNvPr>
          <p:cNvCxnSpPr>
            <a:cxnSpLocks/>
            <a:stCxn id="6" idx="3"/>
            <a:endCxn id="11" idx="1"/>
          </p:cNvCxnSpPr>
          <p:nvPr/>
        </p:nvCxnSpPr>
        <p:spPr>
          <a:xfrm>
            <a:off x="4897773" y="1745127"/>
            <a:ext cx="8151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51C734C0-3F47-463C-BA5F-9D51B575F6A2}"/>
              </a:ext>
            </a:extLst>
          </p:cNvPr>
          <p:cNvCxnSpPr>
            <a:stCxn id="11" idx="3"/>
            <a:endCxn id="12" idx="1"/>
          </p:cNvCxnSpPr>
          <p:nvPr/>
        </p:nvCxnSpPr>
        <p:spPr>
          <a:xfrm>
            <a:off x="7071919" y="1745127"/>
            <a:ext cx="8151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734899FF-5D84-4DED-AF28-D810D1B42D2A}"/>
              </a:ext>
            </a:extLst>
          </p:cNvPr>
          <p:cNvSpPr txBox="1"/>
          <p:nvPr/>
        </p:nvSpPr>
        <p:spPr>
          <a:xfrm>
            <a:off x="1036513" y="2598596"/>
            <a:ext cx="3519007" cy="2031325"/>
          </a:xfrm>
          <a:prstGeom prst="rect">
            <a:avLst/>
          </a:prstGeom>
          <a:noFill/>
        </p:spPr>
        <p:txBody>
          <a:bodyPr wrap="square" rtlCol="0">
            <a:spAutoFit/>
          </a:bodyPr>
          <a:lstStyle/>
          <a:p>
            <a:pPr marL="342900" indent="-342900">
              <a:buAutoNum type="arabicPeriod"/>
            </a:pPr>
            <a:r>
              <a:rPr lang="en-US" dirty="0"/>
              <a:t>Data file reading</a:t>
            </a:r>
          </a:p>
          <a:p>
            <a:pPr marL="342900" indent="-342900">
              <a:buAutoNum type="arabicPeriod"/>
            </a:pPr>
            <a:r>
              <a:rPr lang="en-US" dirty="0"/>
              <a:t>Sequence block data</a:t>
            </a:r>
          </a:p>
          <a:p>
            <a:pPr marL="342900" indent="-342900">
              <a:buAutoNum type="arabicPeriod"/>
            </a:pPr>
            <a:r>
              <a:rPr lang="en-US" dirty="0"/>
              <a:t>Video info extraction</a:t>
            </a:r>
          </a:p>
          <a:p>
            <a:pPr marL="342900" indent="-342900">
              <a:buAutoNum type="arabicPeriod"/>
            </a:pPr>
            <a:r>
              <a:rPr lang="en-US" dirty="0"/>
              <a:t>Image extraction</a:t>
            </a:r>
          </a:p>
          <a:p>
            <a:pPr marL="342900" indent="-342900">
              <a:buAutoNum type="arabicPeriod"/>
            </a:pPr>
            <a:r>
              <a:rPr lang="en-IN" dirty="0"/>
              <a:t>Image read byte</a:t>
            </a:r>
            <a:endParaRPr lang="en-US" dirty="0"/>
          </a:p>
          <a:p>
            <a:pPr marL="342900" indent="-342900">
              <a:buAutoNum type="arabicPeriod"/>
            </a:pPr>
            <a:r>
              <a:rPr lang="en-IN" dirty="0"/>
              <a:t>Read byte</a:t>
            </a:r>
          </a:p>
          <a:p>
            <a:pPr marL="342900" indent="-342900">
              <a:buAutoNum type="arabicPeriod"/>
            </a:pPr>
            <a:r>
              <a:rPr lang="en-IN" dirty="0"/>
              <a:t>Temperature interpolation</a:t>
            </a:r>
            <a:endParaRPr lang="en-US" dirty="0"/>
          </a:p>
        </p:txBody>
      </p:sp>
      <p:pic>
        <p:nvPicPr>
          <p:cNvPr id="15" name="Picture 14">
            <a:extLst>
              <a:ext uri="{FF2B5EF4-FFF2-40B4-BE49-F238E27FC236}">
                <a16:creationId xmlns:a16="http://schemas.microsoft.com/office/drawing/2014/main" id="{CF1E833A-481A-45A8-88E9-8C2E9A438C3E}"/>
              </a:ext>
            </a:extLst>
          </p:cNvPr>
          <p:cNvPicPr>
            <a:picLocks noChangeAspect="1"/>
          </p:cNvPicPr>
          <p:nvPr/>
        </p:nvPicPr>
        <p:blipFill rotWithShape="1">
          <a:blip r:embed="rId2">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6" name="Picture 15">
            <a:extLst>
              <a:ext uri="{FF2B5EF4-FFF2-40B4-BE49-F238E27FC236}">
                <a16:creationId xmlns:a16="http://schemas.microsoft.com/office/drawing/2014/main" id="{766798EC-4492-4F88-BED3-4028CAFBE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
        <p:nvSpPr>
          <p:cNvPr id="19" name="TextBox 18">
            <a:extLst>
              <a:ext uri="{FF2B5EF4-FFF2-40B4-BE49-F238E27FC236}">
                <a16:creationId xmlns:a16="http://schemas.microsoft.com/office/drawing/2014/main" id="{D75E5C13-D060-4E9B-99F7-6B194EF764AF}"/>
              </a:ext>
            </a:extLst>
          </p:cNvPr>
          <p:cNvSpPr txBox="1"/>
          <p:nvPr/>
        </p:nvSpPr>
        <p:spPr>
          <a:xfrm>
            <a:off x="1821896" y="5399938"/>
            <a:ext cx="9824907" cy="646331"/>
          </a:xfrm>
          <a:prstGeom prst="rect">
            <a:avLst/>
          </a:prstGeom>
          <a:noFill/>
        </p:spPr>
        <p:txBody>
          <a:bodyPr wrap="square">
            <a:spAutoFit/>
          </a:bodyPr>
          <a:lstStyle/>
          <a:p>
            <a:pPr algn="l"/>
            <a:r>
              <a:rPr lang="en-IN" sz="1800" b="1" i="0" u="none" strike="noStrike" baseline="0" dirty="0">
                <a:solidFill>
                  <a:srgbClr val="000000"/>
                </a:solidFill>
                <a:latin typeface="CMTT10"/>
              </a:rPr>
              <a:t>f = pixcel_1 * (1.0 / </a:t>
            </a:r>
            <a:r>
              <a:rPr lang="en-US" b="1" dirty="0" err="1">
                <a:solidFill>
                  <a:srgbClr val="000000"/>
                </a:solidFill>
                <a:latin typeface="CMTT10"/>
              </a:rPr>
              <a:t>length_of_pixcels</a:t>
            </a:r>
            <a:r>
              <a:rPr lang="en-IN" sz="1800" b="1" i="0" u="none" strike="noStrike" baseline="0" dirty="0">
                <a:solidFill>
                  <a:srgbClr val="000000"/>
                </a:solidFill>
                <a:latin typeface="CMTT10"/>
              </a:rPr>
              <a:t>)</a:t>
            </a:r>
          </a:p>
          <a:p>
            <a:pPr algn="l"/>
            <a:r>
              <a:rPr lang="en-IN" sz="1800" b="1" i="0" u="none" strike="noStrike" baseline="0" dirty="0" err="1">
                <a:solidFill>
                  <a:srgbClr val="000000"/>
                </a:solidFill>
                <a:latin typeface="CMTT10"/>
              </a:rPr>
              <a:t>pixcel_temperature</a:t>
            </a:r>
            <a:r>
              <a:rPr lang="en-IN" sz="1800" b="1" i="0" u="none" strike="noStrike" baseline="0" dirty="0">
                <a:solidFill>
                  <a:srgbClr val="000000"/>
                </a:solidFill>
                <a:latin typeface="CMTT10"/>
              </a:rPr>
              <a:t> = </a:t>
            </a:r>
            <a:r>
              <a:rPr lang="en-IN" sz="1800" b="1" i="0" u="none" strike="noStrike" baseline="0" dirty="0" err="1">
                <a:solidFill>
                  <a:srgbClr val="000000"/>
                </a:solidFill>
                <a:latin typeface="CMTT10"/>
              </a:rPr>
              <a:t>interpolation_temp</a:t>
            </a:r>
            <a:r>
              <a:rPr lang="en-IN" sz="1800" b="1" i="0" u="none" strike="noStrike" baseline="0" dirty="0">
                <a:solidFill>
                  <a:srgbClr val="000000"/>
                </a:solidFill>
                <a:latin typeface="CMTT10"/>
              </a:rPr>
              <a:t> [ pixcel_2+</a:t>
            </a:r>
            <a:r>
              <a:rPr lang="en-IN" sz="800" b="1" i="0" u="none" strike="noStrike" baseline="0" dirty="0">
                <a:solidFill>
                  <a:srgbClr val="808080"/>
                </a:solidFill>
                <a:latin typeface="CMR6"/>
              </a:rPr>
              <a:t> </a:t>
            </a:r>
            <a:r>
              <a:rPr lang="en-IN" sz="1800" b="1" i="0" u="none" strike="noStrike" baseline="0" dirty="0">
                <a:solidFill>
                  <a:srgbClr val="000000"/>
                </a:solidFill>
                <a:latin typeface="CMTT10"/>
              </a:rPr>
              <a:t>1] * f + </a:t>
            </a:r>
            <a:r>
              <a:rPr lang="en-IN" sz="1800" b="1" i="0" u="none" strike="noStrike" baseline="0" dirty="0" err="1">
                <a:solidFill>
                  <a:srgbClr val="000000"/>
                </a:solidFill>
                <a:latin typeface="CMTT10"/>
              </a:rPr>
              <a:t>interpolation_temp</a:t>
            </a:r>
            <a:r>
              <a:rPr lang="en-IN" sz="1800" b="1" i="0" u="none" strike="noStrike" baseline="0" dirty="0">
                <a:solidFill>
                  <a:srgbClr val="000000"/>
                </a:solidFill>
                <a:latin typeface="CMTT10"/>
              </a:rPr>
              <a:t> [ pixcel_2 ] * (1.0 - f)</a:t>
            </a:r>
            <a:endParaRPr lang="en-IN" b="1" dirty="0"/>
          </a:p>
        </p:txBody>
      </p:sp>
      <p:pic>
        <p:nvPicPr>
          <p:cNvPr id="21" name="Picture 20">
            <a:extLst>
              <a:ext uri="{FF2B5EF4-FFF2-40B4-BE49-F238E27FC236}">
                <a16:creationId xmlns:a16="http://schemas.microsoft.com/office/drawing/2014/main" id="{EDC3EEE5-DADE-4774-9EFB-66F25BE12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903" y="2698942"/>
            <a:ext cx="6375765" cy="2107906"/>
          </a:xfrm>
          <a:prstGeom prst="rect">
            <a:avLst/>
          </a:prstGeom>
        </p:spPr>
      </p:pic>
      <p:sp>
        <p:nvSpPr>
          <p:cNvPr id="22" name="TextBox 21">
            <a:extLst>
              <a:ext uri="{FF2B5EF4-FFF2-40B4-BE49-F238E27FC236}">
                <a16:creationId xmlns:a16="http://schemas.microsoft.com/office/drawing/2014/main" id="{C055E0D5-0D24-44B5-B7BD-21643C3028F1}"/>
              </a:ext>
            </a:extLst>
          </p:cNvPr>
          <p:cNvSpPr txBox="1"/>
          <p:nvPr/>
        </p:nvSpPr>
        <p:spPr>
          <a:xfrm>
            <a:off x="7008302" y="4982910"/>
            <a:ext cx="3204595" cy="369332"/>
          </a:xfrm>
          <a:prstGeom prst="rect">
            <a:avLst/>
          </a:prstGeom>
          <a:noFill/>
        </p:spPr>
        <p:txBody>
          <a:bodyPr wrap="square" rtlCol="0">
            <a:spAutoFit/>
          </a:bodyPr>
          <a:lstStyle/>
          <a:p>
            <a:r>
              <a:rPr lang="en-US" dirty="0"/>
              <a:t>Bilinear interpolation. [5]</a:t>
            </a:r>
            <a:endParaRPr lang="en-IN" dirty="0"/>
          </a:p>
        </p:txBody>
      </p:sp>
    </p:spTree>
    <p:extLst>
      <p:ext uri="{BB962C8B-B14F-4D97-AF65-F5344CB8AC3E}">
        <p14:creationId xmlns:p14="http://schemas.microsoft.com/office/powerpoint/2010/main" val="370175228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5B0FFF09-7D9C-4465-BD3F-CF240C1C1AF4}"/>
              </a:ext>
            </a:extLst>
          </p:cNvPr>
          <p:cNvSpPr>
            <a:spLocks noGrp="1"/>
          </p:cNvSpPr>
          <p:nvPr>
            <p:ph type="dt" sz="half" idx="10"/>
          </p:nvPr>
        </p:nvSpPr>
        <p:spPr>
          <a:xfrm>
            <a:off x="838200" y="6406997"/>
            <a:ext cx="2743200" cy="365125"/>
          </a:xfrm>
        </p:spPr>
        <p:txBody>
          <a:bodyPr/>
          <a:lstStyle/>
          <a:p>
            <a:fld id="{2EBAC11B-5C19-4719-8270-F8B81205BC46}" type="datetime1">
              <a:rPr lang="en-IN" smtClean="0"/>
              <a:t>03-05-2022</a:t>
            </a:fld>
            <a:endParaRPr lang="en-IN"/>
          </a:p>
        </p:txBody>
      </p:sp>
      <p:sp>
        <p:nvSpPr>
          <p:cNvPr id="9" name="Footer Placeholder 8">
            <a:extLst>
              <a:ext uri="{FF2B5EF4-FFF2-40B4-BE49-F238E27FC236}">
                <a16:creationId xmlns:a16="http://schemas.microsoft.com/office/drawing/2014/main" id="{4F04B415-5280-4A56-A80A-6415705D51DD}"/>
              </a:ext>
            </a:extLst>
          </p:cNvPr>
          <p:cNvSpPr>
            <a:spLocks noGrp="1"/>
          </p:cNvSpPr>
          <p:nvPr>
            <p:ph type="ftr" sz="quarter" idx="11"/>
          </p:nvPr>
        </p:nvSpPr>
        <p:spPr>
          <a:xfrm>
            <a:off x="4038600" y="6406997"/>
            <a:ext cx="4114800" cy="365125"/>
          </a:xfrm>
        </p:spPr>
        <p:txBody>
          <a:bodyPr/>
          <a:lstStyle/>
          <a:p>
            <a:r>
              <a:rPr lang="en-IN"/>
              <a:t>Viswambhar Yasa | CMS | 65074 | LaDECO | Student Work</a:t>
            </a:r>
            <a:endParaRPr lang="en-IN" dirty="0"/>
          </a:p>
        </p:txBody>
      </p:sp>
      <p:sp>
        <p:nvSpPr>
          <p:cNvPr id="10" name="Slide Number Placeholder 9">
            <a:extLst>
              <a:ext uri="{FF2B5EF4-FFF2-40B4-BE49-F238E27FC236}">
                <a16:creationId xmlns:a16="http://schemas.microsoft.com/office/drawing/2014/main" id="{AECACD2A-097B-4F67-B57E-A2A292972DAC}"/>
              </a:ext>
            </a:extLst>
          </p:cNvPr>
          <p:cNvSpPr>
            <a:spLocks noGrp="1"/>
          </p:cNvSpPr>
          <p:nvPr>
            <p:ph type="sldNum" sz="quarter" idx="12"/>
          </p:nvPr>
        </p:nvSpPr>
        <p:spPr>
          <a:xfrm>
            <a:off x="8610600" y="6406997"/>
            <a:ext cx="2743200" cy="365125"/>
          </a:xfrm>
        </p:spPr>
        <p:txBody>
          <a:bodyPr/>
          <a:lstStyle/>
          <a:p>
            <a:fld id="{702FC8D5-3E72-41F2-8214-F34C0DF89EFB}" type="slidenum">
              <a:rPr lang="en-IN" smtClean="0"/>
              <a:t>9</a:t>
            </a:fld>
            <a:endParaRPr lang="en-IN"/>
          </a:p>
        </p:txBody>
      </p:sp>
      <p:sp>
        <p:nvSpPr>
          <p:cNvPr id="2" name="TextBox 1">
            <a:extLst>
              <a:ext uri="{FF2B5EF4-FFF2-40B4-BE49-F238E27FC236}">
                <a16:creationId xmlns:a16="http://schemas.microsoft.com/office/drawing/2014/main" id="{E995898A-6D3F-4CCF-843A-1098168664BD}"/>
              </a:ext>
            </a:extLst>
          </p:cNvPr>
          <p:cNvSpPr txBox="1"/>
          <p:nvPr/>
        </p:nvSpPr>
        <p:spPr>
          <a:xfrm>
            <a:off x="1162050" y="231529"/>
            <a:ext cx="5909869" cy="553998"/>
          </a:xfrm>
          <a:prstGeom prst="rect">
            <a:avLst/>
          </a:prstGeom>
          <a:noFill/>
        </p:spPr>
        <p:txBody>
          <a:bodyPr wrap="square" rtlCol="0">
            <a:spAutoFit/>
          </a:bodyPr>
          <a:lstStyle/>
          <a:p>
            <a:r>
              <a:rPr lang="en-US" sz="3000" b="1" dirty="0">
                <a:solidFill>
                  <a:srgbClr val="0A64A2"/>
                </a:solidFill>
              </a:rPr>
              <a:t>Thermograms Extraction </a:t>
            </a:r>
            <a:endParaRPr lang="en-IN" sz="3000" b="1" dirty="0">
              <a:solidFill>
                <a:srgbClr val="0A64A2"/>
              </a:solidFill>
            </a:endParaRPr>
          </a:p>
        </p:txBody>
      </p:sp>
      <p:sp>
        <p:nvSpPr>
          <p:cNvPr id="3" name="TextBox 2">
            <a:extLst>
              <a:ext uri="{FF2B5EF4-FFF2-40B4-BE49-F238E27FC236}">
                <a16:creationId xmlns:a16="http://schemas.microsoft.com/office/drawing/2014/main" id="{1A335AC6-77CB-483C-9ACC-2C8246B05168}"/>
              </a:ext>
            </a:extLst>
          </p:cNvPr>
          <p:cNvSpPr txBox="1"/>
          <p:nvPr/>
        </p:nvSpPr>
        <p:spPr>
          <a:xfrm>
            <a:off x="838200" y="1015068"/>
            <a:ext cx="4782424" cy="369332"/>
          </a:xfrm>
          <a:prstGeom prst="rect">
            <a:avLst/>
          </a:prstGeom>
          <a:noFill/>
        </p:spPr>
        <p:txBody>
          <a:bodyPr wrap="square" rtlCol="0">
            <a:spAutoFit/>
          </a:bodyPr>
          <a:lstStyle/>
          <a:p>
            <a:r>
              <a:rPr lang="en-US" b="1" dirty="0"/>
              <a:t>VarioTherm: Python API vs IRBIS professional </a:t>
            </a:r>
            <a:endParaRPr lang="en-IN" b="1" dirty="0"/>
          </a:p>
        </p:txBody>
      </p:sp>
      <p:sp>
        <p:nvSpPr>
          <p:cNvPr id="23" name="TextBox 22">
            <a:extLst>
              <a:ext uri="{FF2B5EF4-FFF2-40B4-BE49-F238E27FC236}">
                <a16:creationId xmlns:a16="http://schemas.microsoft.com/office/drawing/2014/main" id="{927BAF6D-0A30-4EC1-AAF0-C82DC5EAF013}"/>
              </a:ext>
            </a:extLst>
          </p:cNvPr>
          <p:cNvSpPr txBox="1"/>
          <p:nvPr/>
        </p:nvSpPr>
        <p:spPr>
          <a:xfrm>
            <a:off x="1274894" y="5436066"/>
            <a:ext cx="3135352" cy="646331"/>
          </a:xfrm>
          <a:prstGeom prst="rect">
            <a:avLst/>
          </a:prstGeom>
          <a:noFill/>
        </p:spPr>
        <p:txBody>
          <a:bodyPr wrap="square" rtlCol="0">
            <a:spAutoFit/>
          </a:bodyPr>
          <a:lstStyle/>
          <a:p>
            <a:pPr algn="ctr"/>
            <a:r>
              <a:rPr lang="en-US" dirty="0"/>
              <a:t>Thermal profile of python API and IRBIS professional</a:t>
            </a:r>
            <a:endParaRPr lang="en-IN" dirty="0"/>
          </a:p>
        </p:txBody>
      </p:sp>
      <p:pic>
        <p:nvPicPr>
          <p:cNvPr id="25" name="Picture 24">
            <a:extLst>
              <a:ext uri="{FF2B5EF4-FFF2-40B4-BE49-F238E27FC236}">
                <a16:creationId xmlns:a16="http://schemas.microsoft.com/office/drawing/2014/main" id="{E3DE657A-E961-4EE3-B81E-E3858A61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273" y="1481519"/>
            <a:ext cx="5082593" cy="4033473"/>
          </a:xfrm>
          <a:prstGeom prst="rect">
            <a:avLst/>
          </a:prstGeom>
        </p:spPr>
      </p:pic>
      <p:pic>
        <p:nvPicPr>
          <p:cNvPr id="26" name="Picture 25">
            <a:extLst>
              <a:ext uri="{FF2B5EF4-FFF2-40B4-BE49-F238E27FC236}">
                <a16:creationId xmlns:a16="http://schemas.microsoft.com/office/drawing/2014/main" id="{EA8A7D2B-230F-42E2-A0EF-1B7741E3B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235" y="1923265"/>
            <a:ext cx="6122320" cy="2783096"/>
          </a:xfrm>
          <a:prstGeom prst="rect">
            <a:avLst/>
          </a:prstGeom>
        </p:spPr>
      </p:pic>
      <p:sp>
        <p:nvSpPr>
          <p:cNvPr id="27" name="TextBox 26">
            <a:extLst>
              <a:ext uri="{FF2B5EF4-FFF2-40B4-BE49-F238E27FC236}">
                <a16:creationId xmlns:a16="http://schemas.microsoft.com/office/drawing/2014/main" id="{EE1945C8-4665-4FD0-9290-360A9DFF3549}"/>
              </a:ext>
            </a:extLst>
          </p:cNvPr>
          <p:cNvSpPr txBox="1"/>
          <p:nvPr/>
        </p:nvSpPr>
        <p:spPr>
          <a:xfrm>
            <a:off x="5781826" y="4789735"/>
            <a:ext cx="5743138" cy="646331"/>
          </a:xfrm>
          <a:prstGeom prst="rect">
            <a:avLst/>
          </a:prstGeom>
          <a:noFill/>
        </p:spPr>
        <p:txBody>
          <a:bodyPr wrap="square" rtlCol="0">
            <a:spAutoFit/>
          </a:bodyPr>
          <a:lstStyle/>
          <a:p>
            <a:pPr algn="ctr"/>
            <a:r>
              <a:rPr lang="en-US" dirty="0"/>
              <a:t>Thermograms at time step 500 extracted from VarioTherm python API and IRBIS professional </a:t>
            </a:r>
            <a:endParaRPr lang="en-IN" dirty="0"/>
          </a:p>
        </p:txBody>
      </p:sp>
      <p:sp>
        <p:nvSpPr>
          <p:cNvPr id="28" name="Oval 27">
            <a:extLst>
              <a:ext uri="{FF2B5EF4-FFF2-40B4-BE49-F238E27FC236}">
                <a16:creationId xmlns:a16="http://schemas.microsoft.com/office/drawing/2014/main" id="{535C08B4-34DD-46BF-8AF7-585C48BF5A1C}"/>
              </a:ext>
            </a:extLst>
          </p:cNvPr>
          <p:cNvSpPr/>
          <p:nvPr/>
        </p:nvSpPr>
        <p:spPr>
          <a:xfrm>
            <a:off x="3796664" y="1966294"/>
            <a:ext cx="78105" cy="819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5" name="Connector: Elbow 34">
            <a:extLst>
              <a:ext uri="{FF2B5EF4-FFF2-40B4-BE49-F238E27FC236}">
                <a16:creationId xmlns:a16="http://schemas.microsoft.com/office/drawing/2014/main" id="{AAD286AC-45E7-4684-9B7D-2266A7D269F7}"/>
              </a:ext>
            </a:extLst>
          </p:cNvPr>
          <p:cNvCxnSpPr>
            <a:cxnSpLocks/>
            <a:endCxn id="26" idx="0"/>
          </p:cNvCxnSpPr>
          <p:nvPr/>
        </p:nvCxnSpPr>
        <p:spPr>
          <a:xfrm rot="5400000" flipH="1" flipV="1">
            <a:off x="6208847" y="-478253"/>
            <a:ext cx="43029" cy="4846067"/>
          </a:xfrm>
          <a:prstGeom prst="bentConnector3">
            <a:avLst>
              <a:gd name="adj1" fmla="val 586997"/>
            </a:avLst>
          </a:prstGeom>
          <a:ln>
            <a:tailEnd type="triangle"/>
          </a:ln>
        </p:spPr>
        <p:style>
          <a:lnRef idx="3">
            <a:schemeClr val="dk1"/>
          </a:lnRef>
          <a:fillRef idx="0">
            <a:schemeClr val="dk1"/>
          </a:fillRef>
          <a:effectRef idx="2">
            <a:schemeClr val="dk1"/>
          </a:effectRef>
          <a:fontRef idx="minor">
            <a:schemeClr val="tx1"/>
          </a:fontRef>
        </p:style>
      </p:cxnSp>
      <p:pic>
        <p:nvPicPr>
          <p:cNvPr id="15" name="Picture 14">
            <a:extLst>
              <a:ext uri="{FF2B5EF4-FFF2-40B4-BE49-F238E27FC236}">
                <a16:creationId xmlns:a16="http://schemas.microsoft.com/office/drawing/2014/main" id="{2B198146-4623-46EB-A5EC-CC03D754A7EB}"/>
              </a:ext>
            </a:extLst>
          </p:cNvPr>
          <p:cNvPicPr>
            <a:picLocks noChangeAspect="1"/>
          </p:cNvPicPr>
          <p:nvPr/>
        </p:nvPicPr>
        <p:blipFill rotWithShape="1">
          <a:blip r:embed="rId4">
            <a:extLst>
              <a:ext uri="{28A0092B-C50C-407E-A947-70E740481C1C}">
                <a14:useLocalDpi xmlns:a14="http://schemas.microsoft.com/office/drawing/2010/main" val="0"/>
              </a:ext>
            </a:extLst>
          </a:blip>
          <a:srcRect t="75" r="67898" b="-1"/>
          <a:stretch/>
        </p:blipFill>
        <p:spPr>
          <a:xfrm>
            <a:off x="11587333" y="85878"/>
            <a:ext cx="504259" cy="562688"/>
          </a:xfrm>
          <a:prstGeom prst="rect">
            <a:avLst/>
          </a:prstGeom>
        </p:spPr>
      </p:pic>
      <p:pic>
        <p:nvPicPr>
          <p:cNvPr id="16" name="Picture 15">
            <a:extLst>
              <a:ext uri="{FF2B5EF4-FFF2-40B4-BE49-F238E27FC236}">
                <a16:creationId xmlns:a16="http://schemas.microsoft.com/office/drawing/2014/main" id="{A098EA9A-79EB-41AE-8395-38AE814F4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8" y="43933"/>
            <a:ext cx="936105" cy="931178"/>
          </a:xfrm>
          <a:prstGeom prst="rect">
            <a:avLst/>
          </a:prstGeom>
        </p:spPr>
      </p:pic>
    </p:spTree>
    <p:extLst>
      <p:ext uri="{BB962C8B-B14F-4D97-AF65-F5344CB8AC3E}">
        <p14:creationId xmlns:p14="http://schemas.microsoft.com/office/powerpoint/2010/main" val="23937464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8638</TotalTime>
  <Words>3607</Words>
  <Application>Microsoft Office PowerPoint</Application>
  <PresentationFormat>Widescreen</PresentationFormat>
  <Paragraphs>673</Paragraphs>
  <Slides>57</Slides>
  <Notes>0</Notes>
  <HiddenSlides>5</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8" baseType="lpstr">
      <vt:lpstr>Arial</vt:lpstr>
      <vt:lpstr>Bahnschrift SemiBold</vt:lpstr>
      <vt:lpstr>Calibri</vt:lpstr>
      <vt:lpstr>Calibri Light</vt:lpstr>
      <vt:lpstr>CMR12</vt:lpstr>
      <vt:lpstr>CMR6</vt:lpstr>
      <vt:lpstr>CMTT10</vt:lpstr>
      <vt:lpstr>Roboto</vt:lpstr>
      <vt:lpstr>Times New Roman</vt:lpstr>
      <vt:lpstr>Office Theme</vt:lpstr>
      <vt:lpstr>Bitmap Image</vt:lpstr>
      <vt:lpstr> Thickness evaluation and segmentation of coating layer and residuals on concrete and metal surfaces using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M-LaDECO Thickness evaluation and segmentation of coating layer and residuals on concrete and metal surfaces using machine learning</dc:title>
  <dc:creator>VISWAMBHAR YASA</dc:creator>
  <cp:lastModifiedBy>VISWAMBHAR YASA</cp:lastModifiedBy>
  <cp:revision>26</cp:revision>
  <dcterms:created xsi:type="dcterms:W3CDTF">2022-04-25T12:03:42Z</dcterms:created>
  <dcterms:modified xsi:type="dcterms:W3CDTF">2022-05-03T07:19:37Z</dcterms:modified>
</cp:coreProperties>
</file>